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  <p:sldMasterId id="2147483678" r:id="rId5"/>
  </p:sldMasterIdLst>
  <p:notesMasterIdLst>
    <p:notesMasterId r:id="rId30"/>
  </p:notesMasterIdLst>
  <p:sldIdLst>
    <p:sldId id="1522" r:id="rId6"/>
    <p:sldId id="1534" r:id="rId7"/>
    <p:sldId id="1513" r:id="rId8"/>
    <p:sldId id="1525" r:id="rId9"/>
    <p:sldId id="694" r:id="rId10"/>
    <p:sldId id="1526" r:id="rId11"/>
    <p:sldId id="1529" r:id="rId12"/>
    <p:sldId id="345" r:id="rId13"/>
    <p:sldId id="737" r:id="rId14"/>
    <p:sldId id="716" r:id="rId15"/>
    <p:sldId id="1523" r:id="rId16"/>
    <p:sldId id="1541" r:id="rId17"/>
    <p:sldId id="700" r:id="rId18"/>
    <p:sldId id="1518" r:id="rId19"/>
    <p:sldId id="1528" r:id="rId20"/>
    <p:sldId id="1517" r:id="rId21"/>
    <p:sldId id="1527" r:id="rId22"/>
    <p:sldId id="1537" r:id="rId23"/>
    <p:sldId id="1538" r:id="rId24"/>
    <p:sldId id="1539" r:id="rId25"/>
    <p:sldId id="1540" r:id="rId26"/>
    <p:sldId id="1530" r:id="rId27"/>
    <p:sldId id="1532" r:id="rId28"/>
    <p:sldId id="1521" r:id="rId29"/>
  </p:sldIdLst>
  <p:sldSz cx="9144000" cy="6858000" type="screen4x3"/>
  <p:notesSz cx="7102475" cy="10233025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-Pierre Chervet" initials="JC" lastIdx="1" clrIdx="0">
    <p:extLst>
      <p:ext uri="{19B8F6BF-5375-455C-9EA6-DF929625EA0E}">
        <p15:presenceInfo xmlns:p15="http://schemas.microsoft.com/office/powerpoint/2012/main" userId="S::jp.chervet@antecscientific.com::d14731e9-542b-4961-a8cb-588fb4035be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CC6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–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–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0068" autoAdjust="0"/>
  </p:normalViewPr>
  <p:slideViewPr>
    <p:cSldViewPr snapToGrid="0">
      <p:cViewPr varScale="1">
        <p:scale>
          <a:sx n="143" d="100"/>
          <a:sy n="143" d="100"/>
        </p:scale>
        <p:origin x="2352" y="120"/>
      </p:cViewPr>
      <p:guideLst>
        <p:guide orient="horz" pos="2160"/>
        <p:guide pos="29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44" d="100"/>
        <a:sy n="144" d="100"/>
      </p:scale>
      <p:origin x="0" y="-3675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 Reinhoud | Antec Scientific" userId="c3e8f62e-59e8-4510-9da6-b4929ef20ba9" providerId="ADAL" clId="{8C9D9CF0-ED89-4AC6-9EA7-2C516FE33974}"/>
    <pc:docChg chg="modSld">
      <pc:chgData name="Nico Reinhoud | Antec Scientific" userId="c3e8f62e-59e8-4510-9da6-b4929ef20ba9" providerId="ADAL" clId="{8C9D9CF0-ED89-4AC6-9EA7-2C516FE33974}" dt="2026-04-21T08:50:12.915" v="0" actId="6549"/>
      <pc:docMkLst>
        <pc:docMk/>
      </pc:docMkLst>
      <pc:sldChg chg="modSp mod">
        <pc:chgData name="Nico Reinhoud | Antec Scientific" userId="c3e8f62e-59e8-4510-9da6-b4929ef20ba9" providerId="ADAL" clId="{8C9D9CF0-ED89-4AC6-9EA7-2C516FE33974}" dt="2026-04-21T08:50:12.915" v="0" actId="6549"/>
        <pc:sldMkLst>
          <pc:docMk/>
          <pc:sldMk cId="3348167642" sldId="1522"/>
        </pc:sldMkLst>
        <pc:spChg chg="mod">
          <ac:chgData name="Nico Reinhoud | Antec Scientific" userId="c3e8f62e-59e8-4510-9da6-b4929ef20ba9" providerId="ADAL" clId="{8C9D9CF0-ED89-4AC6-9EA7-2C516FE33974}" dt="2026-04-21T08:50:12.915" v="0" actId="6549"/>
          <ac:spMkLst>
            <pc:docMk/>
            <pc:sldMk cId="3348167642" sldId="1522"/>
            <ac:spMk id="5" creationId="{C5EAA59C-0567-C104-FB42-0D635F265D7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A46C8-7204-4A13-B612-C9FC1106840D}" type="datetimeFigureOut">
              <a:rPr lang="x-none" smtClean="0"/>
              <a:t>4/21/2026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4425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8163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8163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FE06C-330A-46F0-9086-8388E055716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35537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FE06C-330A-46F0-9086-8388E0557169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25064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E5D0E-3155-26F0-A001-B27594D60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C3A0CD-2763-01F8-258F-431D58A089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4562F6-7C7C-9B51-1D09-A41A42007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28DBC-CEBE-97CE-21AF-0A57EE06DC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FE06C-330A-46F0-9086-8388E0557169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7530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FE06C-330A-46F0-9086-8388E0557169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58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E3DD3-63B0-4E21-AC58-34713ADAE33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88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reduced plate height (2.0 is theoretical minimum for 5 micron particles)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BF67E-1F54-44BF-8E9D-96CA6B907E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279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E6F1B-F2E7-07DD-766B-DAA497A77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F9524E-8B53-2C08-79E3-46AD15E34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923C64-8B97-A065-8A44-F0DF3D127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reduced plate height (2.0 is theoretical minimum for 5 micron particles)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A24A9-9AA7-4E7D-5B38-CB2FBC4B08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BF67E-1F54-44BF-8E9D-96CA6B907E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14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FE06C-330A-46F0-9086-8388E0557169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2240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FE06C-330A-46F0-9086-8388E0557169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5745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FE06C-330A-46F0-9086-8388E0557169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56599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FE06C-330A-46F0-9086-8388E0557169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84204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FE06C-330A-46F0-9086-8388E0557169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3219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7333" y="2480734"/>
            <a:ext cx="7772400" cy="1253008"/>
          </a:xfrm>
        </p:spPr>
        <p:txBody>
          <a:bodyPr/>
          <a:lstStyle>
            <a:lvl1pPr algn="ctr">
              <a:defRPr>
                <a:solidFill>
                  <a:srgbClr val="C00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70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3DFC32-19CE-E31D-EF02-0E9505D7C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44B9E9-9F97-006E-F45D-23DCF97F2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58613-3827-6674-7384-A17EA13C4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1E199-CB42-47A9-9095-828B1A2BEA96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054249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0C92A-6045-DF3A-FDF6-D292B5E9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6A029-70FB-FA13-FA3B-EBE7916C6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C20A2-BE0B-4536-F52E-201B95B14F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0438B5-5C87-60BF-4507-C1B76A231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B179A8-06EB-93E5-63BE-BBFB2D5BC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3AE10-19A5-1CFF-90CE-2749BE32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72205-16F9-4621-BA31-4F4CDB8CC364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53753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85251-1965-2A61-5BC4-99345A1CD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58CFFD-B345-5A6D-3547-344DD4C12B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D1CA3-8464-FEA1-A0F9-34961752D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BA10B-3F05-4308-7212-F3EB0F60B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ABF44-2B15-82C0-2A23-1DA3304D4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C8563F-0163-54EF-2E31-26265E308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2B938-CA85-41B5-AEC9-816B40813A1E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788193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C59E6-ED2F-3811-D034-2F1D886B2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7E6525-7895-CD1B-0371-19C594575F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81269-00CD-BA28-64B7-1FE96C4BF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695AB-196A-074A-B0E1-F3CA62F95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9205A-B576-2394-D5D8-E2FE6F6BC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15B32-6BBC-4E27-AA11-B83A36AE551F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787920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CE0B16-23C6-2252-062F-55D288C8D9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914400"/>
            <a:ext cx="1943100" cy="5181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95593A-E391-6B8A-A7B3-9DDFDEFBE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914400"/>
            <a:ext cx="5676900" cy="5181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C1546-2C6F-EE65-64AF-15F89E870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5EB4E-C081-450A-149F-28F3364E9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0B9BD-42DB-AA32-873B-28E8088BD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9CD86-87D9-45B7-9C7C-1A3CDF720A15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74604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/>
          <p:cNvSpPr>
            <a:spLocks noGrp="1"/>
          </p:cNvSpPr>
          <p:nvPr>
            <p:ph idx="1"/>
          </p:nvPr>
        </p:nvSpPr>
        <p:spPr>
          <a:xfrm>
            <a:off x="971550" y="2349500"/>
            <a:ext cx="7467600" cy="3733800"/>
          </a:xfrm>
        </p:spPr>
        <p:txBody>
          <a:bodyPr/>
          <a:lstStyle>
            <a:lvl1pPr marL="538162" indent="-342900">
              <a:buClr>
                <a:srgbClr val="C00000"/>
              </a:buClr>
              <a:buFont typeface="Wingdings 3" panose="05040102010807070707" pitchFamily="18" charset="2"/>
              <a:buChar char=""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ABEA2A-90CD-480A-ADCE-33EA06344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4AEFB6-F537-46E0-A6F2-A45DE38D29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0419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2192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idx="1"/>
          </p:nvPr>
        </p:nvSpPr>
        <p:spPr>
          <a:xfrm>
            <a:off x="971550" y="2148782"/>
            <a:ext cx="7467600" cy="3733800"/>
          </a:xfrm>
        </p:spPr>
        <p:txBody>
          <a:bodyPr>
            <a:normAutofit/>
          </a:bodyPr>
          <a:lstStyle>
            <a:lvl1pPr marL="252000" indent="-252000">
              <a:defRPr sz="1600"/>
            </a:lvl1pPr>
            <a:lvl2pPr marL="504000" indent="-252000">
              <a:defRPr sz="1600"/>
            </a:lvl2pPr>
            <a:lvl3pPr marL="756000" indent="-252000"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l-NL" dirty="0"/>
          </a:p>
        </p:txBody>
      </p:sp>
      <p:sp>
        <p:nvSpPr>
          <p:cNvPr id="7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7992532" y="6452280"/>
            <a:ext cx="694267" cy="2973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A1F74-0CA7-3B47-8181-DA0D5E1A501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028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2E9A1-A162-707E-23E5-39BE184DBC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1CB89-4C13-25BC-B692-CA052BE41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EB5F5-D9C5-2667-85B6-C9CD94FC2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685C5-57BC-2AFF-CF16-B4DFC4DE1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A972-904E-5B53-DC22-1AF7B2CBD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F00B6-3F4A-4702-A5BA-91BC63E7B00C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330486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35399-DA8E-58AC-4EB6-1B5EF3720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A928A-0EFF-55A3-5E88-DFE11902A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8F047D-C271-2817-5C70-F8EC13E87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C8D53-453C-A190-0964-55737F557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5FEF6-55C8-761A-C579-A972835A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CB95AC-6AF5-469F-AA04-7D444D7B9BFD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05741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7230F-A1DD-989A-C071-19E5BFD96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FAB07-0154-AD77-E1FF-B79F6678D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00EB2-3941-E10D-055B-C2D44C65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39AB3-C63D-A80E-3C64-20C2A6B6E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60D0E-C51E-16DF-51FD-EFF6C4E4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0152F-83F1-4F57-B398-C93DD792D228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945857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5758A-F37E-7C5B-BBB6-6A5E3CB05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3DE51-76A3-648B-1B2D-7DF869D951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600" y="2362200"/>
            <a:ext cx="36576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6DF1D0-BC7C-82D6-91D9-4DC1EC2AA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0600" y="2362200"/>
            <a:ext cx="36576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000CDD-72E5-5C3A-3198-D9F21018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6832D-73C2-49A9-761F-88C1C0127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F16A2C-281A-D345-A026-9B1D414F7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DF2972-9C2D-4E5C-A54C-9F3470849E62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999212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0F00E-D4D0-5042-4A22-137C5E40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6E205-D8EE-F083-25DC-D901CA7AF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CA056F-2232-C69C-C296-10724B932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37FD7A-81CD-525A-5BA5-06CA3E781C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603C43-24A7-5745-3258-73F413F17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165409-7415-481B-DFA8-F0258F61E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61D11B-0497-B5C1-0D0B-32FAE693B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5A5F86-2FFE-EA28-25F2-836FECED1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CF9AC-EEBC-4C46-9947-829719580281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311835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528F7-41D4-FA16-3749-93A55DB0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6E05F3-408F-F3CB-E3B8-739ED472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779B90-BBE8-ACBC-6AF2-8CB27E43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360F49-4028-2E37-7253-872601AC7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4C4D5-78F5-4CE2-90D9-7871CD0D4074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06890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0C5BA9-C0AF-407E-919D-F3C7F49AB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BFA6F010-933A-48BB-B0E5-16DB53821A5D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1027" name="Rectangle 13">
            <a:extLst>
              <a:ext uri="{FF2B5EF4-FFF2-40B4-BE49-F238E27FC236}">
                <a16:creationId xmlns:a16="http://schemas.microsoft.com/office/drawing/2014/main" id="{7013CAC8-D693-458B-9935-63372E215E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14400"/>
            <a:ext cx="7772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Slide title</a:t>
            </a:r>
          </a:p>
        </p:txBody>
      </p:sp>
      <p:sp>
        <p:nvSpPr>
          <p:cNvPr id="1028" name="Rectangle 14">
            <a:extLst>
              <a:ext uri="{FF2B5EF4-FFF2-40B4-BE49-F238E27FC236}">
                <a16:creationId xmlns:a16="http://schemas.microsoft.com/office/drawing/2014/main" id="{04B60C22-31C9-46D5-9BE4-6D38F829CA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2349500"/>
            <a:ext cx="7467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pic>
        <p:nvPicPr>
          <p:cNvPr id="1029" name="Afbeelding 5" descr="Logo-Antec-Scientific.jpg">
            <a:extLst>
              <a:ext uri="{FF2B5EF4-FFF2-40B4-BE49-F238E27FC236}">
                <a16:creationId xmlns:a16="http://schemas.microsoft.com/office/drawing/2014/main" id="{226A58FC-7513-4176-BE66-2BC0C8BA7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8688" y="230188"/>
            <a:ext cx="14081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Afbeelding 9" descr="Discover the difference.jpg">
            <a:extLst>
              <a:ext uri="{FF2B5EF4-FFF2-40B4-BE49-F238E27FC236}">
                <a16:creationId xmlns:a16="http://schemas.microsoft.com/office/drawing/2014/main" id="{87A2A5C2-5656-485A-BE3D-AC96F6DBD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6561138"/>
            <a:ext cx="2882900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24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92" r:id="rId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0" kern="1200">
          <a:solidFill>
            <a:srgbClr val="C00000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147638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defRPr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482600" indent="182563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52500" indent="195263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338263" indent="188913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812925" indent="18415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FFFD9B-DCA3-3ABE-EE95-B2E10BEADD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770268-1F95-48CC-2CFC-AC2B28166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0F434E-E96B-3735-301F-6FF36EAE8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D1AAC41-1327-4508-9C18-676ADF1F8854}" type="slidenum">
              <a:rPr lang="nl-NL" altLang="en-US"/>
              <a:pPr/>
              <a:t>‹#›</a:t>
            </a:fld>
            <a:endParaRPr lang="nl-NL" altLang="en-US"/>
          </a:p>
        </p:txBody>
      </p:sp>
      <p:pic>
        <p:nvPicPr>
          <p:cNvPr id="4101" name="Picture 2">
            <a:extLst>
              <a:ext uri="{FF2B5EF4-FFF2-40B4-BE49-F238E27FC236}">
                <a16:creationId xmlns:a16="http://schemas.microsoft.com/office/drawing/2014/main" id="{2A39D7E1-3C67-1A55-DBFB-A489B5002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Rechthoek 6">
            <a:extLst>
              <a:ext uri="{FF2B5EF4-FFF2-40B4-BE49-F238E27FC236}">
                <a16:creationId xmlns:a16="http://schemas.microsoft.com/office/drawing/2014/main" id="{2E3BE9B5-506C-8B3B-D6C7-68A83A7CA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7975" y="404813"/>
            <a:ext cx="12160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800" b="1">
                <a:solidFill>
                  <a:srgbClr val="80111A"/>
                </a:solidFill>
                <a:latin typeface="Arial" charset="0"/>
              </a:rPr>
              <a:t>Proven Performance!</a:t>
            </a:r>
            <a:endParaRPr lang="nl-NL" sz="800" b="1">
              <a:solidFill>
                <a:srgbClr val="80111A"/>
              </a:solidFill>
              <a:latin typeface="Arial" charset="0"/>
            </a:endParaRPr>
          </a:p>
        </p:txBody>
      </p:sp>
      <p:sp>
        <p:nvSpPr>
          <p:cNvPr id="4103" name="Rectangle 13">
            <a:extLst>
              <a:ext uri="{FF2B5EF4-FFF2-40B4-BE49-F238E27FC236}">
                <a16:creationId xmlns:a16="http://schemas.microsoft.com/office/drawing/2014/main" id="{9E96FDB0-C6CB-DEB2-1306-FD131B2DEB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14400"/>
            <a:ext cx="7772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4104" name="Rectangle 14">
            <a:extLst>
              <a:ext uri="{FF2B5EF4-FFF2-40B4-BE49-F238E27FC236}">
                <a16:creationId xmlns:a16="http://schemas.microsoft.com/office/drawing/2014/main" id="{1272CBCC-0D14-5C4D-8A10-96F7E2BAC6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362200"/>
            <a:ext cx="7467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pic>
        <p:nvPicPr>
          <p:cNvPr id="4105" name="Afbeelding 3" descr="markets_antec-2.jpg">
            <a:extLst>
              <a:ext uri="{FF2B5EF4-FFF2-40B4-BE49-F238E27FC236}">
                <a16:creationId xmlns:a16="http://schemas.microsoft.com/office/drawing/2014/main" id="{DF9B401C-59EE-4C4B-FEB6-12E47C7CA17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50" y="6434138"/>
            <a:ext cx="2981325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C3281F57-271F-8724-CA1D-44F7C1EDB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3363" y="60325"/>
            <a:ext cx="1368425" cy="30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Rectangle 9">
            <a:extLst>
              <a:ext uri="{FF2B5EF4-FFF2-40B4-BE49-F238E27FC236}">
                <a16:creationId xmlns:a16="http://schemas.microsoft.com/office/drawing/2014/main" id="{537B8B1D-67A4-D86B-3FF7-2AB2E4D60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430963"/>
            <a:ext cx="698501" cy="427037"/>
          </a:xfrm>
          <a:prstGeom prst="rect">
            <a:avLst/>
          </a:prstGeom>
          <a:solidFill>
            <a:srgbClr val="365F91"/>
          </a:solidFill>
          <a:ln w="38100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nl-NL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30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147638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2600" indent="182563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52500" indent="195263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38263" indent="188913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12925" indent="18415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antecscientific.com/products/instruments/sweetsep-column-brochure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ntecscientific.com/applications/food/carbohydrates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47834-C449-8C3D-5FC9-2ADDC38A3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77002A-E6A8-7C14-31BB-0CF698A7F5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1</a:t>
            </a:fld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C5EAA59C-0567-C104-FB42-0D635F265D74}"/>
              </a:ext>
            </a:extLst>
          </p:cNvPr>
          <p:cNvSpPr txBox="1">
            <a:spLocks/>
          </p:cNvSpPr>
          <p:nvPr/>
        </p:nvSpPr>
        <p:spPr bwMode="auto">
          <a:xfrm>
            <a:off x="887205" y="2379394"/>
            <a:ext cx="7442616" cy="357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rgbClr val="C00000"/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dirty="0" err="1"/>
              <a:t>SweetSep</a:t>
            </a:r>
            <a:r>
              <a:rPr lang="en-US" dirty="0"/>
              <a:t>™ Columns</a:t>
            </a:r>
          </a:p>
          <a:p>
            <a:pPr algn="ctr"/>
            <a:endParaRPr lang="en-US" dirty="0"/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New generation of HPAEC columns for all classes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of carbohydrates </a:t>
            </a:r>
            <a:endParaRPr lang="en-US" dirty="0"/>
          </a:p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48167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608DC-A121-ACDE-56DC-1D5F525FB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8B0B6352-F248-AB30-BD5A-18870AA5EFE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347852" y="1355091"/>
            <a:ext cx="8397479" cy="479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BF1DEA-83F0-DA7D-8D4B-FAF2DA611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77" y="943986"/>
            <a:ext cx="7611724" cy="914400"/>
          </a:xfrm>
        </p:spPr>
        <p:txBody>
          <a:bodyPr/>
          <a:lstStyle/>
          <a:p>
            <a:r>
              <a:rPr lang="en-US" dirty="0" err="1"/>
              <a:t>Fructans</a:t>
            </a:r>
            <a:r>
              <a:rPr lang="en-US" dirty="0"/>
              <a:t> – with NaNO</a:t>
            </a:r>
            <a:r>
              <a:rPr lang="en-US" baseline="-25000" dirty="0"/>
              <a:t>3</a:t>
            </a:r>
            <a:r>
              <a:rPr lang="en-US" dirty="0"/>
              <a:t> as pushing ion </a:t>
            </a:r>
            <a:br>
              <a:rPr lang="en-US" dirty="0"/>
            </a:b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4223B27-65F6-ADE8-15C8-BBD4619657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191584"/>
              </p:ext>
            </p:extLst>
          </p:nvPr>
        </p:nvGraphicFramePr>
        <p:xfrm>
          <a:off x="6002053" y="1755000"/>
          <a:ext cx="2914394" cy="1181578"/>
        </p:xfrm>
        <a:graphic>
          <a:graphicData uri="http://schemas.openxmlformats.org/drawingml/2006/table">
            <a:tbl>
              <a:tblPr/>
              <a:tblGrid>
                <a:gridCol w="527051">
                  <a:extLst>
                    <a:ext uri="{9D8B030D-6E8A-4147-A177-3AD203B41FA5}">
                      <a16:colId xmlns:a16="http://schemas.microsoft.com/office/drawing/2014/main" val="2552022592"/>
                    </a:ext>
                  </a:extLst>
                </a:gridCol>
                <a:gridCol w="1567118">
                  <a:extLst>
                    <a:ext uri="{9D8B030D-6E8A-4147-A177-3AD203B41FA5}">
                      <a16:colId xmlns:a16="http://schemas.microsoft.com/office/drawing/2014/main" val="3732076656"/>
                    </a:ext>
                  </a:extLst>
                </a:gridCol>
                <a:gridCol w="820225">
                  <a:extLst>
                    <a:ext uri="{9D8B030D-6E8A-4147-A177-3AD203B41FA5}">
                      <a16:colId xmlns:a16="http://schemas.microsoft.com/office/drawing/2014/main" val="2566522684"/>
                    </a:ext>
                  </a:extLst>
                </a:gridCol>
              </a:tblGrid>
              <a:tr h="25860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Gradient Conditions</a:t>
                      </a:r>
                    </a:p>
                    <a:p>
                      <a:pPr algn="l" fontAlgn="b"/>
                      <a:endParaRPr lang="en-US" sz="8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44668991"/>
                  </a:ext>
                </a:extLst>
              </a:tr>
              <a:tr h="132874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50963"/>
                  </a:ext>
                </a:extLst>
              </a:tr>
              <a:tr h="258604"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Time (min)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Mobile phase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5621392"/>
                  </a:ext>
                </a:extLst>
              </a:tr>
              <a:tr h="132874"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 mM NaOH + 25 mM NaNO</a:t>
                      </a:r>
                      <a:r>
                        <a:rPr lang="en-US" sz="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gradient elution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0808311"/>
                  </a:ext>
                </a:extLst>
              </a:tr>
              <a:tr h="132874"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 mM NaOH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+ 200 mM NaNO</a:t>
                      </a:r>
                      <a:r>
                        <a:rPr lang="en-US" sz="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pl-PL" sz="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35078"/>
                  </a:ext>
                </a:extLst>
              </a:tr>
              <a:tr h="132874"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30-45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 mM NaOH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+ 200 mM NaNO</a:t>
                      </a:r>
                      <a:r>
                        <a:rPr lang="en-US" sz="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pl-PL" sz="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Column clean-up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61910"/>
                  </a:ext>
                </a:extLst>
              </a:tr>
              <a:tr h="132874"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45-60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100 mM NaOH + 25 mM NaNO</a:t>
                      </a:r>
                      <a:r>
                        <a:rPr lang="en-US" sz="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Equilibration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0024"/>
                  </a:ext>
                </a:extLst>
              </a:tr>
            </a:tbl>
          </a:graphicData>
        </a:graphic>
      </p:graphicFrame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96EFD282-0256-A1AA-1623-4EE6D72DD351}"/>
              </a:ext>
            </a:extLst>
          </p:cNvPr>
          <p:cNvGrpSpPr>
            <a:grpSpLocks noChangeAspect="1"/>
          </p:cNvGrpSpPr>
          <p:nvPr/>
        </p:nvGrpSpPr>
        <p:grpSpPr>
          <a:xfrm>
            <a:off x="987189" y="2061930"/>
            <a:ext cx="6040394" cy="3691068"/>
            <a:chOff x="179174" y="1179513"/>
            <a:chExt cx="9049280" cy="5529690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B775B1D4-C576-88FD-E66C-61E641613216}"/>
                </a:ext>
              </a:extLst>
            </p:cNvPr>
            <p:cNvSpPr/>
            <p:nvPr/>
          </p:nvSpPr>
          <p:spPr>
            <a:xfrm>
              <a:off x="6781800" y="4541520"/>
              <a:ext cx="2280920" cy="1031240"/>
            </a:xfrm>
            <a:custGeom>
              <a:avLst/>
              <a:gdLst>
                <a:gd name="connsiteX0" fmla="*/ 0 w 2280920"/>
                <a:gd name="connsiteY0" fmla="*/ 2540 h 1031240"/>
                <a:gd name="connsiteX1" fmla="*/ 2280920 w 2280920"/>
                <a:gd name="connsiteY1" fmla="*/ 0 h 1031240"/>
                <a:gd name="connsiteX2" fmla="*/ 871220 w 2280920"/>
                <a:gd name="connsiteY2" fmla="*/ 1031240 h 1031240"/>
                <a:gd name="connsiteX3" fmla="*/ 543560 w 2280920"/>
                <a:gd name="connsiteY3" fmla="*/ 1010920 h 1031240"/>
                <a:gd name="connsiteX4" fmla="*/ 0 w 2280920"/>
                <a:gd name="connsiteY4" fmla="*/ 2540 h 103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0920" h="1031240">
                  <a:moveTo>
                    <a:pt x="0" y="2540"/>
                  </a:moveTo>
                  <a:lnTo>
                    <a:pt x="2280920" y="0"/>
                  </a:lnTo>
                  <a:lnTo>
                    <a:pt x="871220" y="1031240"/>
                  </a:lnTo>
                  <a:lnTo>
                    <a:pt x="543560" y="101092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rgbClr val="FFC000">
                <a:alpha val="16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41B6FD45-3DBF-FD8A-9596-60021287B3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4100" y="6215063"/>
              <a:ext cx="112872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</a:t>
              </a:r>
              <a:endParaRPr lang="en-US" altLang="en-US" sz="1350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0C09E33F-A02C-C700-6E27-055ECAB69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6013" y="6215063"/>
              <a:ext cx="112872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5</a:t>
              </a:r>
              <a:endParaRPr lang="en-US" altLang="en-US" sz="1350"/>
            </a:p>
          </p:txBody>
        </p:sp>
        <p:sp>
          <p:nvSpPr>
            <p:cNvPr id="24" name="Rectangle 7">
              <a:extLst>
                <a:ext uri="{FF2B5EF4-FFF2-40B4-BE49-F238E27FC236}">
                  <a16:creationId xmlns:a16="http://schemas.microsoft.com/office/drawing/2014/main" id="{7F481E9D-E107-2862-2C27-430FBE447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0300" y="6215063"/>
              <a:ext cx="225741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10</a:t>
              </a:r>
              <a:endParaRPr lang="en-US" altLang="en-US" sz="1350"/>
            </a:p>
          </p:txBody>
        </p:sp>
        <p:sp>
          <p:nvSpPr>
            <p:cNvPr id="25" name="Rectangle 8">
              <a:extLst>
                <a:ext uri="{FF2B5EF4-FFF2-40B4-BE49-F238E27FC236}">
                  <a16:creationId xmlns:a16="http://schemas.microsoft.com/office/drawing/2014/main" id="{5E33B874-55B0-BADC-2308-4AFACA46B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6215063"/>
              <a:ext cx="225741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15</a:t>
              </a:r>
              <a:endParaRPr lang="en-US" altLang="en-US" sz="1350"/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id="{A0A9D421-1CC8-2B4F-B291-0D4317EB04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8888" y="6215063"/>
              <a:ext cx="225741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20</a:t>
              </a:r>
              <a:endParaRPr lang="en-US" altLang="en-US" sz="1350"/>
            </a:p>
          </p:txBody>
        </p:sp>
        <p:sp>
          <p:nvSpPr>
            <p:cNvPr id="30" name="Rectangle 10">
              <a:extLst>
                <a:ext uri="{FF2B5EF4-FFF2-40B4-BE49-F238E27FC236}">
                  <a16:creationId xmlns:a16="http://schemas.microsoft.com/office/drawing/2014/main" id="{A1B705D2-241D-3B64-3D02-4F5200C8D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70799" y="6215063"/>
              <a:ext cx="225741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25</a:t>
              </a:r>
              <a:endParaRPr lang="en-US" altLang="en-US" sz="1350"/>
            </a:p>
          </p:txBody>
        </p:sp>
        <p:sp>
          <p:nvSpPr>
            <p:cNvPr id="31" name="Rectangle 11">
              <a:extLst>
                <a:ext uri="{FF2B5EF4-FFF2-40B4-BE49-F238E27FC236}">
                  <a16:creationId xmlns:a16="http://schemas.microsoft.com/office/drawing/2014/main" id="{E089FB5F-21DE-4E03-6D80-79EAE930A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2713" y="6215063"/>
              <a:ext cx="225741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 dirty="0">
                  <a:solidFill>
                    <a:srgbClr val="000000"/>
                  </a:solidFill>
                </a:rPr>
                <a:t>30</a:t>
              </a:r>
              <a:endParaRPr lang="en-US" altLang="en-US" sz="1350" dirty="0"/>
            </a:p>
          </p:txBody>
        </p:sp>
        <p:sp>
          <p:nvSpPr>
            <p:cNvPr id="32" name="Rectangle 12">
              <a:extLst>
                <a:ext uri="{FF2B5EF4-FFF2-40B4-BE49-F238E27FC236}">
                  <a16:creationId xmlns:a16="http://schemas.microsoft.com/office/drawing/2014/main" id="{215B1B56-2304-D83F-3E8A-4AF2991B99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00" y="5676901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0.0</a:t>
              </a:r>
              <a:endParaRPr lang="en-US" altLang="en-US" sz="1350"/>
            </a:p>
          </p:txBody>
        </p:sp>
        <p:sp>
          <p:nvSpPr>
            <p:cNvPr id="33" name="Rectangle 13">
              <a:extLst>
                <a:ext uri="{FF2B5EF4-FFF2-40B4-BE49-F238E27FC236}">
                  <a16:creationId xmlns:a16="http://schemas.microsoft.com/office/drawing/2014/main" id="{A2B93B1F-2CEA-66FE-96BC-6E0039B80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00" y="4178301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0.5</a:t>
              </a:r>
              <a:endParaRPr lang="en-US" altLang="en-US" sz="1350"/>
            </a:p>
          </p:txBody>
        </p:sp>
        <p:sp>
          <p:nvSpPr>
            <p:cNvPr id="34" name="Rectangle 14">
              <a:extLst>
                <a:ext uri="{FF2B5EF4-FFF2-40B4-BE49-F238E27FC236}">
                  <a16:creationId xmlns:a16="http://schemas.microsoft.com/office/drawing/2014/main" id="{C0843ADA-4275-177F-ACD0-736CF80D2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00" y="2679700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1.0</a:t>
              </a:r>
              <a:endParaRPr lang="en-US" altLang="en-US" sz="1350"/>
            </a:p>
          </p:txBody>
        </p:sp>
        <p:sp>
          <p:nvSpPr>
            <p:cNvPr id="35" name="Rectangle 15">
              <a:extLst>
                <a:ext uri="{FF2B5EF4-FFF2-40B4-BE49-F238E27FC236}">
                  <a16:creationId xmlns:a16="http://schemas.microsoft.com/office/drawing/2014/main" id="{E389EDC2-14C6-9804-79C5-0C80E3295F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00" y="1179513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1.5</a:t>
              </a:r>
              <a:endParaRPr lang="en-US" altLang="en-US" sz="1350"/>
            </a:p>
          </p:txBody>
        </p:sp>
        <p:sp>
          <p:nvSpPr>
            <p:cNvPr id="36" name="Line 16">
              <a:extLst>
                <a:ext uri="{FF2B5EF4-FFF2-40B4-BE49-F238E27FC236}">
                  <a16:creationId xmlns:a16="http://schemas.microsoft.com/office/drawing/2014/main" id="{4C28253A-49CA-40BC-0262-F829A2C932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900" y="6081713"/>
              <a:ext cx="0" cy="920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37" name="Line 17">
              <a:extLst>
                <a:ext uri="{FF2B5EF4-FFF2-40B4-BE49-F238E27FC236}">
                  <a16:creationId xmlns:a16="http://schemas.microsoft.com/office/drawing/2014/main" id="{57812C90-51A9-42A8-E22C-CE54ECDE0C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38400" y="6081713"/>
              <a:ext cx="0" cy="920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38" name="Line 18">
              <a:extLst>
                <a:ext uri="{FF2B5EF4-FFF2-40B4-BE49-F238E27FC236}">
                  <a16:creationId xmlns:a16="http://schemas.microsoft.com/office/drawing/2014/main" id="{8E274DC8-DE9B-98A6-4445-DE5F12C24E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70313" y="6081713"/>
              <a:ext cx="0" cy="920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39" name="Line 19">
              <a:extLst>
                <a:ext uri="{FF2B5EF4-FFF2-40B4-BE49-F238E27FC236}">
                  <a16:creationId xmlns:a16="http://schemas.microsoft.com/office/drawing/2014/main" id="{A215CE0A-ADAF-730F-756F-52F9A2A81D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05400" y="6081713"/>
              <a:ext cx="0" cy="920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0" name="Line 20">
              <a:extLst>
                <a:ext uri="{FF2B5EF4-FFF2-40B4-BE49-F238E27FC236}">
                  <a16:creationId xmlns:a16="http://schemas.microsoft.com/office/drawing/2014/main" id="{4FE335AF-C653-1A18-9873-8D30A0290C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38900" y="6081713"/>
              <a:ext cx="0" cy="920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1" name="Line 21">
              <a:extLst>
                <a:ext uri="{FF2B5EF4-FFF2-40B4-BE49-F238E27FC236}">
                  <a16:creationId xmlns:a16="http://schemas.microsoft.com/office/drawing/2014/main" id="{6CEC50D6-62B8-450A-1F69-0E02C3EDD0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70813" y="6081713"/>
              <a:ext cx="0" cy="920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2" name="Line 22">
              <a:extLst>
                <a:ext uri="{FF2B5EF4-FFF2-40B4-BE49-F238E27FC236}">
                  <a16:creationId xmlns:a16="http://schemas.microsoft.com/office/drawing/2014/main" id="{A25B1577-8105-C10A-24E4-34DA9ADD16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02725" y="6081713"/>
              <a:ext cx="0" cy="920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3" name="Line 23">
              <a:extLst>
                <a:ext uri="{FF2B5EF4-FFF2-40B4-BE49-F238E27FC236}">
                  <a16:creationId xmlns:a16="http://schemas.microsoft.com/office/drawing/2014/main" id="{FC03FFE8-E438-8434-A663-A947EB0C91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900" y="6081713"/>
              <a:ext cx="79978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4" name="Line 24">
              <a:extLst>
                <a:ext uri="{FF2B5EF4-FFF2-40B4-BE49-F238E27FC236}">
                  <a16:creationId xmlns:a16="http://schemas.microsoft.com/office/drawing/2014/main" id="{B1A000B9-951E-C62B-6A32-94D11DADD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2825" y="5781676"/>
              <a:ext cx="9207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5" name="Line 25">
              <a:extLst>
                <a:ext uri="{FF2B5EF4-FFF2-40B4-BE49-F238E27FC236}">
                  <a16:creationId xmlns:a16="http://schemas.microsoft.com/office/drawing/2014/main" id="{85B1A312-8D83-9072-E9CD-FAE6BB907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2825" y="4283076"/>
              <a:ext cx="9207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6" name="Line 26">
              <a:extLst>
                <a:ext uri="{FF2B5EF4-FFF2-40B4-BE49-F238E27FC236}">
                  <a16:creationId xmlns:a16="http://schemas.microsoft.com/office/drawing/2014/main" id="{0CC40539-937F-B6D1-DEDE-EA72F97043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2825" y="2786063"/>
              <a:ext cx="9207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7" name="Line 27">
              <a:extLst>
                <a:ext uri="{FF2B5EF4-FFF2-40B4-BE49-F238E27FC236}">
                  <a16:creationId xmlns:a16="http://schemas.microsoft.com/office/drawing/2014/main" id="{8CC0881B-EE5C-BC34-44C1-5C1C0F1D6E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2825" y="1284288"/>
              <a:ext cx="9207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8" name="Line 28">
              <a:extLst>
                <a:ext uri="{FF2B5EF4-FFF2-40B4-BE49-F238E27FC236}">
                  <a16:creationId xmlns:a16="http://schemas.microsoft.com/office/drawing/2014/main" id="{883B809D-6EF7-53B6-05AC-21D456D306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900" y="1282701"/>
              <a:ext cx="0" cy="479901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33F70F0C-C8C1-93AF-C075-5B4330CF0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4229101"/>
              <a:ext cx="1755775" cy="1703388"/>
            </a:xfrm>
            <a:custGeom>
              <a:avLst/>
              <a:gdLst>
                <a:gd name="T0" fmla="*/ 17 w 1106"/>
                <a:gd name="T1" fmla="*/ 974 h 1073"/>
                <a:gd name="T2" fmla="*/ 36 w 1106"/>
                <a:gd name="T3" fmla="*/ 978 h 1073"/>
                <a:gd name="T4" fmla="*/ 55 w 1106"/>
                <a:gd name="T5" fmla="*/ 978 h 1073"/>
                <a:gd name="T6" fmla="*/ 74 w 1106"/>
                <a:gd name="T7" fmla="*/ 978 h 1073"/>
                <a:gd name="T8" fmla="*/ 92 w 1106"/>
                <a:gd name="T9" fmla="*/ 978 h 1073"/>
                <a:gd name="T10" fmla="*/ 111 w 1106"/>
                <a:gd name="T11" fmla="*/ 978 h 1073"/>
                <a:gd name="T12" fmla="*/ 130 w 1106"/>
                <a:gd name="T13" fmla="*/ 978 h 1073"/>
                <a:gd name="T14" fmla="*/ 149 w 1106"/>
                <a:gd name="T15" fmla="*/ 978 h 1073"/>
                <a:gd name="T16" fmla="*/ 168 w 1106"/>
                <a:gd name="T17" fmla="*/ 978 h 1073"/>
                <a:gd name="T18" fmla="*/ 186 w 1106"/>
                <a:gd name="T19" fmla="*/ 978 h 1073"/>
                <a:gd name="T20" fmla="*/ 205 w 1106"/>
                <a:gd name="T21" fmla="*/ 978 h 1073"/>
                <a:gd name="T22" fmla="*/ 224 w 1106"/>
                <a:gd name="T23" fmla="*/ 978 h 1073"/>
                <a:gd name="T24" fmla="*/ 243 w 1106"/>
                <a:gd name="T25" fmla="*/ 978 h 1073"/>
                <a:gd name="T26" fmla="*/ 260 w 1106"/>
                <a:gd name="T27" fmla="*/ 976 h 1073"/>
                <a:gd name="T28" fmla="*/ 278 w 1106"/>
                <a:gd name="T29" fmla="*/ 978 h 1073"/>
                <a:gd name="T30" fmla="*/ 294 w 1106"/>
                <a:gd name="T31" fmla="*/ 1058 h 1073"/>
                <a:gd name="T32" fmla="*/ 309 w 1106"/>
                <a:gd name="T33" fmla="*/ 973 h 1073"/>
                <a:gd name="T34" fmla="*/ 324 w 1106"/>
                <a:gd name="T35" fmla="*/ 945 h 1073"/>
                <a:gd name="T36" fmla="*/ 342 w 1106"/>
                <a:gd name="T37" fmla="*/ 964 h 1073"/>
                <a:gd name="T38" fmla="*/ 359 w 1106"/>
                <a:gd name="T39" fmla="*/ 974 h 1073"/>
                <a:gd name="T40" fmla="*/ 376 w 1106"/>
                <a:gd name="T41" fmla="*/ 964 h 1073"/>
                <a:gd name="T42" fmla="*/ 391 w 1106"/>
                <a:gd name="T43" fmla="*/ 971 h 1073"/>
                <a:gd name="T44" fmla="*/ 408 w 1106"/>
                <a:gd name="T45" fmla="*/ 974 h 1073"/>
                <a:gd name="T46" fmla="*/ 425 w 1106"/>
                <a:gd name="T47" fmla="*/ 957 h 1073"/>
                <a:gd name="T48" fmla="*/ 442 w 1106"/>
                <a:gd name="T49" fmla="*/ 971 h 1073"/>
                <a:gd name="T50" fmla="*/ 459 w 1106"/>
                <a:gd name="T51" fmla="*/ 974 h 1073"/>
                <a:gd name="T52" fmla="*/ 478 w 1106"/>
                <a:gd name="T53" fmla="*/ 973 h 1073"/>
                <a:gd name="T54" fmla="*/ 495 w 1106"/>
                <a:gd name="T55" fmla="*/ 956 h 1073"/>
                <a:gd name="T56" fmla="*/ 510 w 1106"/>
                <a:gd name="T57" fmla="*/ 959 h 1073"/>
                <a:gd name="T58" fmla="*/ 526 w 1106"/>
                <a:gd name="T59" fmla="*/ 966 h 1073"/>
                <a:gd name="T60" fmla="*/ 545 w 1106"/>
                <a:gd name="T61" fmla="*/ 962 h 1073"/>
                <a:gd name="T62" fmla="*/ 563 w 1106"/>
                <a:gd name="T63" fmla="*/ 961 h 1073"/>
                <a:gd name="T64" fmla="*/ 580 w 1106"/>
                <a:gd name="T65" fmla="*/ 957 h 1073"/>
                <a:gd name="T66" fmla="*/ 597 w 1106"/>
                <a:gd name="T67" fmla="*/ 940 h 1073"/>
                <a:gd name="T68" fmla="*/ 613 w 1106"/>
                <a:gd name="T69" fmla="*/ 935 h 1073"/>
                <a:gd name="T70" fmla="*/ 630 w 1106"/>
                <a:gd name="T71" fmla="*/ 950 h 1073"/>
                <a:gd name="T72" fmla="*/ 649 w 1106"/>
                <a:gd name="T73" fmla="*/ 950 h 1073"/>
                <a:gd name="T74" fmla="*/ 667 w 1106"/>
                <a:gd name="T75" fmla="*/ 950 h 1073"/>
                <a:gd name="T76" fmla="*/ 686 w 1106"/>
                <a:gd name="T77" fmla="*/ 949 h 1073"/>
                <a:gd name="T78" fmla="*/ 705 w 1106"/>
                <a:gd name="T79" fmla="*/ 949 h 1073"/>
                <a:gd name="T80" fmla="*/ 722 w 1106"/>
                <a:gd name="T81" fmla="*/ 913 h 1073"/>
                <a:gd name="T82" fmla="*/ 739 w 1106"/>
                <a:gd name="T83" fmla="*/ 925 h 1073"/>
                <a:gd name="T84" fmla="*/ 754 w 1106"/>
                <a:gd name="T85" fmla="*/ 944 h 1073"/>
                <a:gd name="T86" fmla="*/ 773 w 1106"/>
                <a:gd name="T87" fmla="*/ 942 h 1073"/>
                <a:gd name="T88" fmla="*/ 792 w 1106"/>
                <a:gd name="T89" fmla="*/ 944 h 1073"/>
                <a:gd name="T90" fmla="*/ 811 w 1106"/>
                <a:gd name="T91" fmla="*/ 942 h 1073"/>
                <a:gd name="T92" fmla="*/ 829 w 1106"/>
                <a:gd name="T93" fmla="*/ 942 h 1073"/>
                <a:gd name="T94" fmla="*/ 845 w 1106"/>
                <a:gd name="T95" fmla="*/ 807 h 1073"/>
                <a:gd name="T96" fmla="*/ 860 w 1106"/>
                <a:gd name="T97" fmla="*/ 891 h 1073"/>
                <a:gd name="T98" fmla="*/ 877 w 1106"/>
                <a:gd name="T99" fmla="*/ 935 h 1073"/>
                <a:gd name="T100" fmla="*/ 896 w 1106"/>
                <a:gd name="T101" fmla="*/ 940 h 1073"/>
                <a:gd name="T102" fmla="*/ 913 w 1106"/>
                <a:gd name="T103" fmla="*/ 938 h 1073"/>
                <a:gd name="T104" fmla="*/ 932 w 1106"/>
                <a:gd name="T105" fmla="*/ 938 h 1073"/>
                <a:gd name="T106" fmla="*/ 949 w 1106"/>
                <a:gd name="T107" fmla="*/ 933 h 1073"/>
                <a:gd name="T108" fmla="*/ 964 w 1106"/>
                <a:gd name="T109" fmla="*/ 488 h 1073"/>
                <a:gd name="T110" fmla="*/ 980 w 1106"/>
                <a:gd name="T111" fmla="*/ 836 h 1073"/>
                <a:gd name="T112" fmla="*/ 995 w 1106"/>
                <a:gd name="T113" fmla="*/ 921 h 1073"/>
                <a:gd name="T114" fmla="*/ 1010 w 1106"/>
                <a:gd name="T115" fmla="*/ 933 h 1073"/>
                <a:gd name="T116" fmla="*/ 1029 w 1106"/>
                <a:gd name="T117" fmla="*/ 933 h 1073"/>
                <a:gd name="T118" fmla="*/ 1048 w 1106"/>
                <a:gd name="T119" fmla="*/ 933 h 1073"/>
                <a:gd name="T120" fmla="*/ 1065 w 1106"/>
                <a:gd name="T121" fmla="*/ 908 h 1073"/>
                <a:gd name="T122" fmla="*/ 1080 w 1106"/>
                <a:gd name="T123" fmla="*/ 0 h 1073"/>
                <a:gd name="T124" fmla="*/ 1096 w 1106"/>
                <a:gd name="T125" fmla="*/ 792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6" h="1073">
                  <a:moveTo>
                    <a:pt x="0" y="974"/>
                  </a:moveTo>
                  <a:lnTo>
                    <a:pt x="2" y="974"/>
                  </a:lnTo>
                  <a:lnTo>
                    <a:pt x="4" y="974"/>
                  </a:lnTo>
                  <a:lnTo>
                    <a:pt x="5" y="974"/>
                  </a:lnTo>
                  <a:lnTo>
                    <a:pt x="7" y="974"/>
                  </a:lnTo>
                  <a:lnTo>
                    <a:pt x="9" y="974"/>
                  </a:lnTo>
                  <a:lnTo>
                    <a:pt x="11" y="974"/>
                  </a:lnTo>
                  <a:lnTo>
                    <a:pt x="12" y="974"/>
                  </a:lnTo>
                  <a:lnTo>
                    <a:pt x="14" y="974"/>
                  </a:lnTo>
                  <a:lnTo>
                    <a:pt x="16" y="974"/>
                  </a:lnTo>
                  <a:lnTo>
                    <a:pt x="17" y="974"/>
                  </a:lnTo>
                  <a:lnTo>
                    <a:pt x="19" y="974"/>
                  </a:lnTo>
                  <a:lnTo>
                    <a:pt x="21" y="974"/>
                  </a:lnTo>
                  <a:lnTo>
                    <a:pt x="23" y="974"/>
                  </a:lnTo>
                  <a:lnTo>
                    <a:pt x="24" y="978"/>
                  </a:lnTo>
                  <a:lnTo>
                    <a:pt x="26" y="978"/>
                  </a:lnTo>
                  <a:lnTo>
                    <a:pt x="28" y="978"/>
                  </a:lnTo>
                  <a:lnTo>
                    <a:pt x="29" y="978"/>
                  </a:lnTo>
                  <a:lnTo>
                    <a:pt x="31" y="978"/>
                  </a:lnTo>
                  <a:lnTo>
                    <a:pt x="33" y="978"/>
                  </a:lnTo>
                  <a:lnTo>
                    <a:pt x="34" y="978"/>
                  </a:lnTo>
                  <a:lnTo>
                    <a:pt x="36" y="978"/>
                  </a:lnTo>
                  <a:lnTo>
                    <a:pt x="38" y="978"/>
                  </a:lnTo>
                  <a:lnTo>
                    <a:pt x="40" y="978"/>
                  </a:lnTo>
                  <a:lnTo>
                    <a:pt x="41" y="978"/>
                  </a:lnTo>
                  <a:lnTo>
                    <a:pt x="43" y="978"/>
                  </a:lnTo>
                  <a:lnTo>
                    <a:pt x="45" y="978"/>
                  </a:lnTo>
                  <a:lnTo>
                    <a:pt x="46" y="978"/>
                  </a:lnTo>
                  <a:lnTo>
                    <a:pt x="48" y="978"/>
                  </a:lnTo>
                  <a:lnTo>
                    <a:pt x="50" y="978"/>
                  </a:lnTo>
                  <a:lnTo>
                    <a:pt x="52" y="978"/>
                  </a:lnTo>
                  <a:lnTo>
                    <a:pt x="53" y="978"/>
                  </a:lnTo>
                  <a:lnTo>
                    <a:pt x="55" y="978"/>
                  </a:lnTo>
                  <a:lnTo>
                    <a:pt x="57" y="978"/>
                  </a:lnTo>
                  <a:lnTo>
                    <a:pt x="58" y="978"/>
                  </a:lnTo>
                  <a:lnTo>
                    <a:pt x="60" y="978"/>
                  </a:lnTo>
                  <a:lnTo>
                    <a:pt x="62" y="978"/>
                  </a:lnTo>
                  <a:lnTo>
                    <a:pt x="63" y="978"/>
                  </a:lnTo>
                  <a:lnTo>
                    <a:pt x="65" y="978"/>
                  </a:lnTo>
                  <a:lnTo>
                    <a:pt x="67" y="978"/>
                  </a:lnTo>
                  <a:lnTo>
                    <a:pt x="69" y="978"/>
                  </a:lnTo>
                  <a:lnTo>
                    <a:pt x="70" y="978"/>
                  </a:lnTo>
                  <a:lnTo>
                    <a:pt x="72" y="978"/>
                  </a:lnTo>
                  <a:lnTo>
                    <a:pt x="74" y="978"/>
                  </a:lnTo>
                  <a:lnTo>
                    <a:pt x="75" y="978"/>
                  </a:lnTo>
                  <a:lnTo>
                    <a:pt x="77" y="978"/>
                  </a:lnTo>
                  <a:lnTo>
                    <a:pt x="79" y="978"/>
                  </a:lnTo>
                  <a:lnTo>
                    <a:pt x="81" y="978"/>
                  </a:lnTo>
                  <a:lnTo>
                    <a:pt x="82" y="978"/>
                  </a:lnTo>
                  <a:lnTo>
                    <a:pt x="84" y="978"/>
                  </a:lnTo>
                  <a:lnTo>
                    <a:pt x="86" y="978"/>
                  </a:lnTo>
                  <a:lnTo>
                    <a:pt x="87" y="978"/>
                  </a:lnTo>
                  <a:lnTo>
                    <a:pt x="89" y="978"/>
                  </a:lnTo>
                  <a:lnTo>
                    <a:pt x="91" y="978"/>
                  </a:lnTo>
                  <a:lnTo>
                    <a:pt x="92" y="978"/>
                  </a:lnTo>
                  <a:lnTo>
                    <a:pt x="94" y="978"/>
                  </a:lnTo>
                  <a:lnTo>
                    <a:pt x="96" y="978"/>
                  </a:lnTo>
                  <a:lnTo>
                    <a:pt x="98" y="978"/>
                  </a:lnTo>
                  <a:lnTo>
                    <a:pt x="99" y="978"/>
                  </a:lnTo>
                  <a:lnTo>
                    <a:pt x="101" y="978"/>
                  </a:lnTo>
                  <a:lnTo>
                    <a:pt x="103" y="978"/>
                  </a:lnTo>
                  <a:lnTo>
                    <a:pt x="104" y="978"/>
                  </a:lnTo>
                  <a:lnTo>
                    <a:pt x="106" y="978"/>
                  </a:lnTo>
                  <a:lnTo>
                    <a:pt x="108" y="978"/>
                  </a:lnTo>
                  <a:lnTo>
                    <a:pt x="110" y="978"/>
                  </a:lnTo>
                  <a:lnTo>
                    <a:pt x="111" y="978"/>
                  </a:lnTo>
                  <a:lnTo>
                    <a:pt x="113" y="978"/>
                  </a:lnTo>
                  <a:lnTo>
                    <a:pt x="115" y="978"/>
                  </a:lnTo>
                  <a:lnTo>
                    <a:pt x="116" y="978"/>
                  </a:lnTo>
                  <a:lnTo>
                    <a:pt x="118" y="978"/>
                  </a:lnTo>
                  <a:lnTo>
                    <a:pt x="120" y="978"/>
                  </a:lnTo>
                  <a:lnTo>
                    <a:pt x="121" y="978"/>
                  </a:lnTo>
                  <a:lnTo>
                    <a:pt x="123" y="978"/>
                  </a:lnTo>
                  <a:lnTo>
                    <a:pt x="125" y="978"/>
                  </a:lnTo>
                  <a:lnTo>
                    <a:pt x="127" y="978"/>
                  </a:lnTo>
                  <a:lnTo>
                    <a:pt x="128" y="978"/>
                  </a:lnTo>
                  <a:lnTo>
                    <a:pt x="130" y="978"/>
                  </a:lnTo>
                  <a:lnTo>
                    <a:pt x="132" y="978"/>
                  </a:lnTo>
                  <a:lnTo>
                    <a:pt x="133" y="978"/>
                  </a:lnTo>
                  <a:lnTo>
                    <a:pt x="135" y="978"/>
                  </a:lnTo>
                  <a:lnTo>
                    <a:pt x="137" y="978"/>
                  </a:lnTo>
                  <a:lnTo>
                    <a:pt x="139" y="978"/>
                  </a:lnTo>
                  <a:lnTo>
                    <a:pt x="140" y="978"/>
                  </a:lnTo>
                  <a:lnTo>
                    <a:pt x="142" y="978"/>
                  </a:lnTo>
                  <a:lnTo>
                    <a:pt x="144" y="978"/>
                  </a:lnTo>
                  <a:lnTo>
                    <a:pt x="145" y="978"/>
                  </a:lnTo>
                  <a:lnTo>
                    <a:pt x="147" y="978"/>
                  </a:lnTo>
                  <a:lnTo>
                    <a:pt x="149" y="978"/>
                  </a:lnTo>
                  <a:lnTo>
                    <a:pt x="150" y="978"/>
                  </a:lnTo>
                  <a:lnTo>
                    <a:pt x="152" y="978"/>
                  </a:lnTo>
                  <a:lnTo>
                    <a:pt x="154" y="978"/>
                  </a:lnTo>
                  <a:lnTo>
                    <a:pt x="156" y="978"/>
                  </a:lnTo>
                  <a:lnTo>
                    <a:pt x="157" y="978"/>
                  </a:lnTo>
                  <a:lnTo>
                    <a:pt x="159" y="978"/>
                  </a:lnTo>
                  <a:lnTo>
                    <a:pt x="161" y="978"/>
                  </a:lnTo>
                  <a:lnTo>
                    <a:pt x="162" y="978"/>
                  </a:lnTo>
                  <a:lnTo>
                    <a:pt x="164" y="978"/>
                  </a:lnTo>
                  <a:lnTo>
                    <a:pt x="166" y="978"/>
                  </a:lnTo>
                  <a:lnTo>
                    <a:pt x="168" y="978"/>
                  </a:lnTo>
                  <a:lnTo>
                    <a:pt x="169" y="978"/>
                  </a:lnTo>
                  <a:lnTo>
                    <a:pt x="171" y="978"/>
                  </a:lnTo>
                  <a:lnTo>
                    <a:pt x="173" y="978"/>
                  </a:lnTo>
                  <a:lnTo>
                    <a:pt x="174" y="978"/>
                  </a:lnTo>
                  <a:lnTo>
                    <a:pt x="176" y="978"/>
                  </a:lnTo>
                  <a:lnTo>
                    <a:pt x="178" y="978"/>
                  </a:lnTo>
                  <a:lnTo>
                    <a:pt x="179" y="978"/>
                  </a:lnTo>
                  <a:lnTo>
                    <a:pt x="181" y="978"/>
                  </a:lnTo>
                  <a:lnTo>
                    <a:pt x="183" y="978"/>
                  </a:lnTo>
                  <a:lnTo>
                    <a:pt x="185" y="978"/>
                  </a:lnTo>
                  <a:lnTo>
                    <a:pt x="186" y="978"/>
                  </a:lnTo>
                  <a:lnTo>
                    <a:pt x="188" y="978"/>
                  </a:lnTo>
                  <a:lnTo>
                    <a:pt x="190" y="978"/>
                  </a:lnTo>
                  <a:lnTo>
                    <a:pt x="191" y="978"/>
                  </a:lnTo>
                  <a:lnTo>
                    <a:pt x="193" y="978"/>
                  </a:lnTo>
                  <a:lnTo>
                    <a:pt x="195" y="978"/>
                  </a:lnTo>
                  <a:lnTo>
                    <a:pt x="197" y="978"/>
                  </a:lnTo>
                  <a:lnTo>
                    <a:pt x="198" y="978"/>
                  </a:lnTo>
                  <a:lnTo>
                    <a:pt x="200" y="978"/>
                  </a:lnTo>
                  <a:lnTo>
                    <a:pt x="202" y="978"/>
                  </a:lnTo>
                  <a:lnTo>
                    <a:pt x="203" y="978"/>
                  </a:lnTo>
                  <a:lnTo>
                    <a:pt x="205" y="978"/>
                  </a:lnTo>
                  <a:lnTo>
                    <a:pt x="207" y="978"/>
                  </a:lnTo>
                  <a:lnTo>
                    <a:pt x="208" y="978"/>
                  </a:lnTo>
                  <a:lnTo>
                    <a:pt x="210" y="978"/>
                  </a:lnTo>
                  <a:lnTo>
                    <a:pt x="212" y="978"/>
                  </a:lnTo>
                  <a:lnTo>
                    <a:pt x="214" y="978"/>
                  </a:lnTo>
                  <a:lnTo>
                    <a:pt x="215" y="978"/>
                  </a:lnTo>
                  <a:lnTo>
                    <a:pt x="217" y="978"/>
                  </a:lnTo>
                  <a:lnTo>
                    <a:pt x="219" y="978"/>
                  </a:lnTo>
                  <a:lnTo>
                    <a:pt x="220" y="978"/>
                  </a:lnTo>
                  <a:lnTo>
                    <a:pt x="222" y="978"/>
                  </a:lnTo>
                  <a:lnTo>
                    <a:pt x="224" y="978"/>
                  </a:lnTo>
                  <a:lnTo>
                    <a:pt x="226" y="978"/>
                  </a:lnTo>
                  <a:lnTo>
                    <a:pt x="227" y="978"/>
                  </a:lnTo>
                  <a:lnTo>
                    <a:pt x="229" y="978"/>
                  </a:lnTo>
                  <a:lnTo>
                    <a:pt x="231" y="978"/>
                  </a:lnTo>
                  <a:lnTo>
                    <a:pt x="232" y="978"/>
                  </a:lnTo>
                  <a:lnTo>
                    <a:pt x="234" y="978"/>
                  </a:lnTo>
                  <a:lnTo>
                    <a:pt x="236" y="978"/>
                  </a:lnTo>
                  <a:lnTo>
                    <a:pt x="237" y="978"/>
                  </a:lnTo>
                  <a:lnTo>
                    <a:pt x="239" y="978"/>
                  </a:lnTo>
                  <a:lnTo>
                    <a:pt x="241" y="978"/>
                  </a:lnTo>
                  <a:lnTo>
                    <a:pt x="243" y="978"/>
                  </a:lnTo>
                  <a:lnTo>
                    <a:pt x="244" y="978"/>
                  </a:lnTo>
                  <a:lnTo>
                    <a:pt x="246" y="978"/>
                  </a:lnTo>
                  <a:lnTo>
                    <a:pt x="246" y="976"/>
                  </a:lnTo>
                  <a:lnTo>
                    <a:pt x="248" y="976"/>
                  </a:lnTo>
                  <a:lnTo>
                    <a:pt x="249" y="976"/>
                  </a:lnTo>
                  <a:lnTo>
                    <a:pt x="251" y="976"/>
                  </a:lnTo>
                  <a:lnTo>
                    <a:pt x="253" y="976"/>
                  </a:lnTo>
                  <a:lnTo>
                    <a:pt x="255" y="976"/>
                  </a:lnTo>
                  <a:lnTo>
                    <a:pt x="256" y="976"/>
                  </a:lnTo>
                  <a:lnTo>
                    <a:pt x="258" y="976"/>
                  </a:lnTo>
                  <a:lnTo>
                    <a:pt x="260" y="976"/>
                  </a:lnTo>
                  <a:lnTo>
                    <a:pt x="261" y="976"/>
                  </a:lnTo>
                  <a:lnTo>
                    <a:pt x="263" y="976"/>
                  </a:lnTo>
                  <a:lnTo>
                    <a:pt x="265" y="976"/>
                  </a:lnTo>
                  <a:lnTo>
                    <a:pt x="266" y="976"/>
                  </a:lnTo>
                  <a:lnTo>
                    <a:pt x="268" y="976"/>
                  </a:lnTo>
                  <a:lnTo>
                    <a:pt x="270" y="976"/>
                  </a:lnTo>
                  <a:lnTo>
                    <a:pt x="272" y="976"/>
                  </a:lnTo>
                  <a:lnTo>
                    <a:pt x="273" y="976"/>
                  </a:lnTo>
                  <a:lnTo>
                    <a:pt x="275" y="976"/>
                  </a:lnTo>
                  <a:lnTo>
                    <a:pt x="277" y="976"/>
                  </a:lnTo>
                  <a:lnTo>
                    <a:pt x="278" y="978"/>
                  </a:lnTo>
                  <a:lnTo>
                    <a:pt x="280" y="981"/>
                  </a:lnTo>
                  <a:lnTo>
                    <a:pt x="282" y="986"/>
                  </a:lnTo>
                  <a:lnTo>
                    <a:pt x="284" y="996"/>
                  </a:lnTo>
                  <a:lnTo>
                    <a:pt x="285" y="1012"/>
                  </a:lnTo>
                  <a:lnTo>
                    <a:pt x="285" y="1029"/>
                  </a:lnTo>
                  <a:lnTo>
                    <a:pt x="287" y="1048"/>
                  </a:lnTo>
                  <a:lnTo>
                    <a:pt x="289" y="1063"/>
                  </a:lnTo>
                  <a:lnTo>
                    <a:pt x="290" y="1072"/>
                  </a:lnTo>
                  <a:lnTo>
                    <a:pt x="292" y="1073"/>
                  </a:lnTo>
                  <a:lnTo>
                    <a:pt x="292" y="1068"/>
                  </a:lnTo>
                  <a:lnTo>
                    <a:pt x="294" y="1058"/>
                  </a:lnTo>
                  <a:lnTo>
                    <a:pt x="295" y="1044"/>
                  </a:lnTo>
                  <a:lnTo>
                    <a:pt x="297" y="1031"/>
                  </a:lnTo>
                  <a:lnTo>
                    <a:pt x="299" y="1019"/>
                  </a:lnTo>
                  <a:lnTo>
                    <a:pt x="301" y="1008"/>
                  </a:lnTo>
                  <a:lnTo>
                    <a:pt x="301" y="998"/>
                  </a:lnTo>
                  <a:lnTo>
                    <a:pt x="302" y="991"/>
                  </a:lnTo>
                  <a:lnTo>
                    <a:pt x="304" y="986"/>
                  </a:lnTo>
                  <a:lnTo>
                    <a:pt x="306" y="981"/>
                  </a:lnTo>
                  <a:lnTo>
                    <a:pt x="307" y="978"/>
                  </a:lnTo>
                  <a:lnTo>
                    <a:pt x="307" y="974"/>
                  </a:lnTo>
                  <a:lnTo>
                    <a:pt x="309" y="973"/>
                  </a:lnTo>
                  <a:lnTo>
                    <a:pt x="311" y="971"/>
                  </a:lnTo>
                  <a:lnTo>
                    <a:pt x="313" y="969"/>
                  </a:lnTo>
                  <a:lnTo>
                    <a:pt x="314" y="967"/>
                  </a:lnTo>
                  <a:lnTo>
                    <a:pt x="316" y="964"/>
                  </a:lnTo>
                  <a:lnTo>
                    <a:pt x="316" y="961"/>
                  </a:lnTo>
                  <a:lnTo>
                    <a:pt x="318" y="957"/>
                  </a:lnTo>
                  <a:lnTo>
                    <a:pt x="319" y="954"/>
                  </a:lnTo>
                  <a:lnTo>
                    <a:pt x="321" y="949"/>
                  </a:lnTo>
                  <a:lnTo>
                    <a:pt x="323" y="947"/>
                  </a:lnTo>
                  <a:lnTo>
                    <a:pt x="323" y="945"/>
                  </a:lnTo>
                  <a:lnTo>
                    <a:pt x="324" y="945"/>
                  </a:lnTo>
                  <a:lnTo>
                    <a:pt x="326" y="945"/>
                  </a:lnTo>
                  <a:lnTo>
                    <a:pt x="328" y="947"/>
                  </a:lnTo>
                  <a:lnTo>
                    <a:pt x="330" y="949"/>
                  </a:lnTo>
                  <a:lnTo>
                    <a:pt x="331" y="950"/>
                  </a:lnTo>
                  <a:lnTo>
                    <a:pt x="331" y="952"/>
                  </a:lnTo>
                  <a:lnTo>
                    <a:pt x="333" y="956"/>
                  </a:lnTo>
                  <a:lnTo>
                    <a:pt x="335" y="957"/>
                  </a:lnTo>
                  <a:lnTo>
                    <a:pt x="336" y="961"/>
                  </a:lnTo>
                  <a:lnTo>
                    <a:pt x="338" y="962"/>
                  </a:lnTo>
                  <a:lnTo>
                    <a:pt x="340" y="964"/>
                  </a:lnTo>
                  <a:lnTo>
                    <a:pt x="342" y="964"/>
                  </a:lnTo>
                  <a:lnTo>
                    <a:pt x="343" y="964"/>
                  </a:lnTo>
                  <a:lnTo>
                    <a:pt x="345" y="962"/>
                  </a:lnTo>
                  <a:lnTo>
                    <a:pt x="347" y="962"/>
                  </a:lnTo>
                  <a:lnTo>
                    <a:pt x="348" y="962"/>
                  </a:lnTo>
                  <a:lnTo>
                    <a:pt x="350" y="964"/>
                  </a:lnTo>
                  <a:lnTo>
                    <a:pt x="352" y="966"/>
                  </a:lnTo>
                  <a:lnTo>
                    <a:pt x="353" y="967"/>
                  </a:lnTo>
                  <a:lnTo>
                    <a:pt x="355" y="971"/>
                  </a:lnTo>
                  <a:lnTo>
                    <a:pt x="355" y="973"/>
                  </a:lnTo>
                  <a:lnTo>
                    <a:pt x="357" y="973"/>
                  </a:lnTo>
                  <a:lnTo>
                    <a:pt x="359" y="974"/>
                  </a:lnTo>
                  <a:lnTo>
                    <a:pt x="360" y="974"/>
                  </a:lnTo>
                  <a:lnTo>
                    <a:pt x="362" y="974"/>
                  </a:lnTo>
                  <a:lnTo>
                    <a:pt x="364" y="974"/>
                  </a:lnTo>
                  <a:lnTo>
                    <a:pt x="365" y="974"/>
                  </a:lnTo>
                  <a:lnTo>
                    <a:pt x="367" y="974"/>
                  </a:lnTo>
                  <a:lnTo>
                    <a:pt x="369" y="974"/>
                  </a:lnTo>
                  <a:lnTo>
                    <a:pt x="371" y="973"/>
                  </a:lnTo>
                  <a:lnTo>
                    <a:pt x="371" y="971"/>
                  </a:lnTo>
                  <a:lnTo>
                    <a:pt x="372" y="969"/>
                  </a:lnTo>
                  <a:lnTo>
                    <a:pt x="374" y="967"/>
                  </a:lnTo>
                  <a:lnTo>
                    <a:pt x="376" y="964"/>
                  </a:lnTo>
                  <a:lnTo>
                    <a:pt x="377" y="962"/>
                  </a:lnTo>
                  <a:lnTo>
                    <a:pt x="377" y="959"/>
                  </a:lnTo>
                  <a:lnTo>
                    <a:pt x="379" y="959"/>
                  </a:lnTo>
                  <a:lnTo>
                    <a:pt x="381" y="959"/>
                  </a:lnTo>
                  <a:lnTo>
                    <a:pt x="383" y="961"/>
                  </a:lnTo>
                  <a:lnTo>
                    <a:pt x="384" y="962"/>
                  </a:lnTo>
                  <a:lnTo>
                    <a:pt x="386" y="964"/>
                  </a:lnTo>
                  <a:lnTo>
                    <a:pt x="386" y="966"/>
                  </a:lnTo>
                  <a:lnTo>
                    <a:pt x="388" y="967"/>
                  </a:lnTo>
                  <a:lnTo>
                    <a:pt x="389" y="969"/>
                  </a:lnTo>
                  <a:lnTo>
                    <a:pt x="391" y="971"/>
                  </a:lnTo>
                  <a:lnTo>
                    <a:pt x="393" y="971"/>
                  </a:lnTo>
                  <a:lnTo>
                    <a:pt x="393" y="973"/>
                  </a:lnTo>
                  <a:lnTo>
                    <a:pt x="394" y="973"/>
                  </a:lnTo>
                  <a:lnTo>
                    <a:pt x="396" y="973"/>
                  </a:lnTo>
                  <a:lnTo>
                    <a:pt x="398" y="973"/>
                  </a:lnTo>
                  <a:lnTo>
                    <a:pt x="400" y="973"/>
                  </a:lnTo>
                  <a:lnTo>
                    <a:pt x="401" y="974"/>
                  </a:lnTo>
                  <a:lnTo>
                    <a:pt x="403" y="974"/>
                  </a:lnTo>
                  <a:lnTo>
                    <a:pt x="405" y="974"/>
                  </a:lnTo>
                  <a:lnTo>
                    <a:pt x="406" y="974"/>
                  </a:lnTo>
                  <a:lnTo>
                    <a:pt x="408" y="974"/>
                  </a:lnTo>
                  <a:lnTo>
                    <a:pt x="410" y="974"/>
                  </a:lnTo>
                  <a:lnTo>
                    <a:pt x="412" y="974"/>
                  </a:lnTo>
                  <a:lnTo>
                    <a:pt x="413" y="974"/>
                  </a:lnTo>
                  <a:lnTo>
                    <a:pt x="415" y="974"/>
                  </a:lnTo>
                  <a:lnTo>
                    <a:pt x="417" y="974"/>
                  </a:lnTo>
                  <a:lnTo>
                    <a:pt x="418" y="973"/>
                  </a:lnTo>
                  <a:lnTo>
                    <a:pt x="420" y="971"/>
                  </a:lnTo>
                  <a:lnTo>
                    <a:pt x="422" y="967"/>
                  </a:lnTo>
                  <a:lnTo>
                    <a:pt x="423" y="964"/>
                  </a:lnTo>
                  <a:lnTo>
                    <a:pt x="425" y="961"/>
                  </a:lnTo>
                  <a:lnTo>
                    <a:pt x="425" y="957"/>
                  </a:lnTo>
                  <a:lnTo>
                    <a:pt x="427" y="954"/>
                  </a:lnTo>
                  <a:lnTo>
                    <a:pt x="429" y="952"/>
                  </a:lnTo>
                  <a:lnTo>
                    <a:pt x="430" y="952"/>
                  </a:lnTo>
                  <a:lnTo>
                    <a:pt x="432" y="954"/>
                  </a:lnTo>
                  <a:lnTo>
                    <a:pt x="432" y="956"/>
                  </a:lnTo>
                  <a:lnTo>
                    <a:pt x="434" y="959"/>
                  </a:lnTo>
                  <a:lnTo>
                    <a:pt x="435" y="962"/>
                  </a:lnTo>
                  <a:lnTo>
                    <a:pt x="437" y="964"/>
                  </a:lnTo>
                  <a:lnTo>
                    <a:pt x="439" y="966"/>
                  </a:lnTo>
                  <a:lnTo>
                    <a:pt x="441" y="969"/>
                  </a:lnTo>
                  <a:lnTo>
                    <a:pt x="442" y="971"/>
                  </a:lnTo>
                  <a:lnTo>
                    <a:pt x="444" y="973"/>
                  </a:lnTo>
                  <a:lnTo>
                    <a:pt x="446" y="973"/>
                  </a:lnTo>
                  <a:lnTo>
                    <a:pt x="447" y="973"/>
                  </a:lnTo>
                  <a:lnTo>
                    <a:pt x="447" y="974"/>
                  </a:lnTo>
                  <a:lnTo>
                    <a:pt x="449" y="974"/>
                  </a:lnTo>
                  <a:lnTo>
                    <a:pt x="451" y="974"/>
                  </a:lnTo>
                  <a:lnTo>
                    <a:pt x="452" y="974"/>
                  </a:lnTo>
                  <a:lnTo>
                    <a:pt x="454" y="974"/>
                  </a:lnTo>
                  <a:lnTo>
                    <a:pt x="456" y="974"/>
                  </a:lnTo>
                  <a:lnTo>
                    <a:pt x="458" y="974"/>
                  </a:lnTo>
                  <a:lnTo>
                    <a:pt x="459" y="974"/>
                  </a:lnTo>
                  <a:lnTo>
                    <a:pt x="461" y="974"/>
                  </a:lnTo>
                  <a:lnTo>
                    <a:pt x="463" y="974"/>
                  </a:lnTo>
                  <a:lnTo>
                    <a:pt x="464" y="974"/>
                  </a:lnTo>
                  <a:lnTo>
                    <a:pt x="466" y="974"/>
                  </a:lnTo>
                  <a:lnTo>
                    <a:pt x="468" y="974"/>
                  </a:lnTo>
                  <a:lnTo>
                    <a:pt x="470" y="974"/>
                  </a:lnTo>
                  <a:lnTo>
                    <a:pt x="471" y="974"/>
                  </a:lnTo>
                  <a:lnTo>
                    <a:pt x="473" y="974"/>
                  </a:lnTo>
                  <a:lnTo>
                    <a:pt x="475" y="974"/>
                  </a:lnTo>
                  <a:lnTo>
                    <a:pt x="476" y="974"/>
                  </a:lnTo>
                  <a:lnTo>
                    <a:pt x="478" y="973"/>
                  </a:lnTo>
                  <a:lnTo>
                    <a:pt x="480" y="973"/>
                  </a:lnTo>
                  <a:lnTo>
                    <a:pt x="481" y="973"/>
                  </a:lnTo>
                  <a:lnTo>
                    <a:pt x="483" y="973"/>
                  </a:lnTo>
                  <a:lnTo>
                    <a:pt x="485" y="971"/>
                  </a:lnTo>
                  <a:lnTo>
                    <a:pt x="487" y="971"/>
                  </a:lnTo>
                  <a:lnTo>
                    <a:pt x="487" y="969"/>
                  </a:lnTo>
                  <a:lnTo>
                    <a:pt x="488" y="967"/>
                  </a:lnTo>
                  <a:lnTo>
                    <a:pt x="490" y="966"/>
                  </a:lnTo>
                  <a:lnTo>
                    <a:pt x="492" y="962"/>
                  </a:lnTo>
                  <a:lnTo>
                    <a:pt x="493" y="959"/>
                  </a:lnTo>
                  <a:lnTo>
                    <a:pt x="495" y="956"/>
                  </a:lnTo>
                  <a:lnTo>
                    <a:pt x="495" y="950"/>
                  </a:lnTo>
                  <a:lnTo>
                    <a:pt x="497" y="947"/>
                  </a:lnTo>
                  <a:lnTo>
                    <a:pt x="499" y="945"/>
                  </a:lnTo>
                  <a:lnTo>
                    <a:pt x="500" y="944"/>
                  </a:lnTo>
                  <a:lnTo>
                    <a:pt x="502" y="944"/>
                  </a:lnTo>
                  <a:lnTo>
                    <a:pt x="502" y="945"/>
                  </a:lnTo>
                  <a:lnTo>
                    <a:pt x="504" y="947"/>
                  </a:lnTo>
                  <a:lnTo>
                    <a:pt x="505" y="950"/>
                  </a:lnTo>
                  <a:lnTo>
                    <a:pt x="507" y="952"/>
                  </a:lnTo>
                  <a:lnTo>
                    <a:pt x="509" y="956"/>
                  </a:lnTo>
                  <a:lnTo>
                    <a:pt x="510" y="959"/>
                  </a:lnTo>
                  <a:lnTo>
                    <a:pt x="510" y="961"/>
                  </a:lnTo>
                  <a:lnTo>
                    <a:pt x="512" y="962"/>
                  </a:lnTo>
                  <a:lnTo>
                    <a:pt x="514" y="962"/>
                  </a:lnTo>
                  <a:lnTo>
                    <a:pt x="516" y="964"/>
                  </a:lnTo>
                  <a:lnTo>
                    <a:pt x="517" y="964"/>
                  </a:lnTo>
                  <a:lnTo>
                    <a:pt x="519" y="964"/>
                  </a:lnTo>
                  <a:lnTo>
                    <a:pt x="519" y="966"/>
                  </a:lnTo>
                  <a:lnTo>
                    <a:pt x="521" y="966"/>
                  </a:lnTo>
                  <a:lnTo>
                    <a:pt x="522" y="966"/>
                  </a:lnTo>
                  <a:lnTo>
                    <a:pt x="524" y="966"/>
                  </a:lnTo>
                  <a:lnTo>
                    <a:pt x="526" y="966"/>
                  </a:lnTo>
                  <a:lnTo>
                    <a:pt x="528" y="966"/>
                  </a:lnTo>
                  <a:lnTo>
                    <a:pt x="529" y="966"/>
                  </a:lnTo>
                  <a:lnTo>
                    <a:pt x="531" y="966"/>
                  </a:lnTo>
                  <a:lnTo>
                    <a:pt x="533" y="964"/>
                  </a:lnTo>
                  <a:lnTo>
                    <a:pt x="534" y="964"/>
                  </a:lnTo>
                  <a:lnTo>
                    <a:pt x="536" y="964"/>
                  </a:lnTo>
                  <a:lnTo>
                    <a:pt x="538" y="964"/>
                  </a:lnTo>
                  <a:lnTo>
                    <a:pt x="539" y="964"/>
                  </a:lnTo>
                  <a:lnTo>
                    <a:pt x="541" y="964"/>
                  </a:lnTo>
                  <a:lnTo>
                    <a:pt x="543" y="962"/>
                  </a:lnTo>
                  <a:lnTo>
                    <a:pt x="545" y="962"/>
                  </a:lnTo>
                  <a:lnTo>
                    <a:pt x="546" y="962"/>
                  </a:lnTo>
                  <a:lnTo>
                    <a:pt x="548" y="962"/>
                  </a:lnTo>
                  <a:lnTo>
                    <a:pt x="550" y="962"/>
                  </a:lnTo>
                  <a:lnTo>
                    <a:pt x="551" y="962"/>
                  </a:lnTo>
                  <a:lnTo>
                    <a:pt x="553" y="962"/>
                  </a:lnTo>
                  <a:lnTo>
                    <a:pt x="555" y="961"/>
                  </a:lnTo>
                  <a:lnTo>
                    <a:pt x="557" y="961"/>
                  </a:lnTo>
                  <a:lnTo>
                    <a:pt x="558" y="961"/>
                  </a:lnTo>
                  <a:lnTo>
                    <a:pt x="560" y="961"/>
                  </a:lnTo>
                  <a:lnTo>
                    <a:pt x="562" y="961"/>
                  </a:lnTo>
                  <a:lnTo>
                    <a:pt x="563" y="961"/>
                  </a:lnTo>
                  <a:lnTo>
                    <a:pt x="565" y="961"/>
                  </a:lnTo>
                  <a:lnTo>
                    <a:pt x="565" y="959"/>
                  </a:lnTo>
                  <a:lnTo>
                    <a:pt x="567" y="959"/>
                  </a:lnTo>
                  <a:lnTo>
                    <a:pt x="568" y="959"/>
                  </a:lnTo>
                  <a:lnTo>
                    <a:pt x="570" y="959"/>
                  </a:lnTo>
                  <a:lnTo>
                    <a:pt x="572" y="959"/>
                  </a:lnTo>
                  <a:lnTo>
                    <a:pt x="574" y="959"/>
                  </a:lnTo>
                  <a:lnTo>
                    <a:pt x="575" y="959"/>
                  </a:lnTo>
                  <a:lnTo>
                    <a:pt x="577" y="959"/>
                  </a:lnTo>
                  <a:lnTo>
                    <a:pt x="579" y="957"/>
                  </a:lnTo>
                  <a:lnTo>
                    <a:pt x="580" y="957"/>
                  </a:lnTo>
                  <a:lnTo>
                    <a:pt x="582" y="957"/>
                  </a:lnTo>
                  <a:lnTo>
                    <a:pt x="584" y="957"/>
                  </a:lnTo>
                  <a:lnTo>
                    <a:pt x="586" y="956"/>
                  </a:lnTo>
                  <a:lnTo>
                    <a:pt x="587" y="956"/>
                  </a:lnTo>
                  <a:lnTo>
                    <a:pt x="589" y="954"/>
                  </a:lnTo>
                  <a:lnTo>
                    <a:pt x="591" y="952"/>
                  </a:lnTo>
                  <a:lnTo>
                    <a:pt x="592" y="952"/>
                  </a:lnTo>
                  <a:lnTo>
                    <a:pt x="594" y="950"/>
                  </a:lnTo>
                  <a:lnTo>
                    <a:pt x="596" y="947"/>
                  </a:lnTo>
                  <a:lnTo>
                    <a:pt x="596" y="945"/>
                  </a:lnTo>
                  <a:lnTo>
                    <a:pt x="597" y="940"/>
                  </a:lnTo>
                  <a:lnTo>
                    <a:pt x="599" y="937"/>
                  </a:lnTo>
                  <a:lnTo>
                    <a:pt x="601" y="932"/>
                  </a:lnTo>
                  <a:lnTo>
                    <a:pt x="603" y="928"/>
                  </a:lnTo>
                  <a:lnTo>
                    <a:pt x="604" y="925"/>
                  </a:lnTo>
                  <a:lnTo>
                    <a:pt x="604" y="923"/>
                  </a:lnTo>
                  <a:lnTo>
                    <a:pt x="606" y="923"/>
                  </a:lnTo>
                  <a:lnTo>
                    <a:pt x="608" y="923"/>
                  </a:lnTo>
                  <a:lnTo>
                    <a:pt x="609" y="925"/>
                  </a:lnTo>
                  <a:lnTo>
                    <a:pt x="611" y="928"/>
                  </a:lnTo>
                  <a:lnTo>
                    <a:pt x="611" y="932"/>
                  </a:lnTo>
                  <a:lnTo>
                    <a:pt x="613" y="935"/>
                  </a:lnTo>
                  <a:lnTo>
                    <a:pt x="615" y="938"/>
                  </a:lnTo>
                  <a:lnTo>
                    <a:pt x="616" y="940"/>
                  </a:lnTo>
                  <a:lnTo>
                    <a:pt x="618" y="944"/>
                  </a:lnTo>
                  <a:lnTo>
                    <a:pt x="620" y="945"/>
                  </a:lnTo>
                  <a:lnTo>
                    <a:pt x="620" y="947"/>
                  </a:lnTo>
                  <a:lnTo>
                    <a:pt x="621" y="947"/>
                  </a:lnTo>
                  <a:lnTo>
                    <a:pt x="623" y="949"/>
                  </a:lnTo>
                  <a:lnTo>
                    <a:pt x="625" y="949"/>
                  </a:lnTo>
                  <a:lnTo>
                    <a:pt x="626" y="950"/>
                  </a:lnTo>
                  <a:lnTo>
                    <a:pt x="628" y="950"/>
                  </a:lnTo>
                  <a:lnTo>
                    <a:pt x="630" y="950"/>
                  </a:lnTo>
                  <a:lnTo>
                    <a:pt x="632" y="950"/>
                  </a:lnTo>
                  <a:lnTo>
                    <a:pt x="633" y="952"/>
                  </a:lnTo>
                  <a:lnTo>
                    <a:pt x="635" y="952"/>
                  </a:lnTo>
                  <a:lnTo>
                    <a:pt x="637" y="952"/>
                  </a:lnTo>
                  <a:lnTo>
                    <a:pt x="638" y="952"/>
                  </a:lnTo>
                  <a:lnTo>
                    <a:pt x="640" y="952"/>
                  </a:lnTo>
                  <a:lnTo>
                    <a:pt x="642" y="952"/>
                  </a:lnTo>
                  <a:lnTo>
                    <a:pt x="644" y="952"/>
                  </a:lnTo>
                  <a:lnTo>
                    <a:pt x="645" y="952"/>
                  </a:lnTo>
                  <a:lnTo>
                    <a:pt x="647" y="952"/>
                  </a:lnTo>
                  <a:lnTo>
                    <a:pt x="649" y="950"/>
                  </a:lnTo>
                  <a:lnTo>
                    <a:pt x="650" y="950"/>
                  </a:lnTo>
                  <a:lnTo>
                    <a:pt x="652" y="950"/>
                  </a:lnTo>
                  <a:lnTo>
                    <a:pt x="654" y="950"/>
                  </a:lnTo>
                  <a:lnTo>
                    <a:pt x="655" y="950"/>
                  </a:lnTo>
                  <a:lnTo>
                    <a:pt x="657" y="950"/>
                  </a:lnTo>
                  <a:lnTo>
                    <a:pt x="659" y="950"/>
                  </a:lnTo>
                  <a:lnTo>
                    <a:pt x="661" y="950"/>
                  </a:lnTo>
                  <a:lnTo>
                    <a:pt x="662" y="950"/>
                  </a:lnTo>
                  <a:lnTo>
                    <a:pt x="664" y="950"/>
                  </a:lnTo>
                  <a:lnTo>
                    <a:pt x="666" y="950"/>
                  </a:lnTo>
                  <a:lnTo>
                    <a:pt x="667" y="950"/>
                  </a:lnTo>
                  <a:lnTo>
                    <a:pt x="669" y="950"/>
                  </a:lnTo>
                  <a:lnTo>
                    <a:pt x="671" y="950"/>
                  </a:lnTo>
                  <a:lnTo>
                    <a:pt x="673" y="950"/>
                  </a:lnTo>
                  <a:lnTo>
                    <a:pt x="674" y="950"/>
                  </a:lnTo>
                  <a:lnTo>
                    <a:pt x="676" y="949"/>
                  </a:lnTo>
                  <a:lnTo>
                    <a:pt x="678" y="949"/>
                  </a:lnTo>
                  <a:lnTo>
                    <a:pt x="679" y="949"/>
                  </a:lnTo>
                  <a:lnTo>
                    <a:pt x="681" y="949"/>
                  </a:lnTo>
                  <a:lnTo>
                    <a:pt x="683" y="949"/>
                  </a:lnTo>
                  <a:lnTo>
                    <a:pt x="684" y="949"/>
                  </a:lnTo>
                  <a:lnTo>
                    <a:pt x="686" y="949"/>
                  </a:lnTo>
                  <a:lnTo>
                    <a:pt x="688" y="949"/>
                  </a:lnTo>
                  <a:lnTo>
                    <a:pt x="690" y="949"/>
                  </a:lnTo>
                  <a:lnTo>
                    <a:pt x="691" y="949"/>
                  </a:lnTo>
                  <a:lnTo>
                    <a:pt x="693" y="949"/>
                  </a:lnTo>
                  <a:lnTo>
                    <a:pt x="695" y="949"/>
                  </a:lnTo>
                  <a:lnTo>
                    <a:pt x="696" y="949"/>
                  </a:lnTo>
                  <a:lnTo>
                    <a:pt x="698" y="949"/>
                  </a:lnTo>
                  <a:lnTo>
                    <a:pt x="700" y="949"/>
                  </a:lnTo>
                  <a:lnTo>
                    <a:pt x="702" y="949"/>
                  </a:lnTo>
                  <a:lnTo>
                    <a:pt x="703" y="949"/>
                  </a:lnTo>
                  <a:lnTo>
                    <a:pt x="705" y="949"/>
                  </a:lnTo>
                  <a:lnTo>
                    <a:pt x="707" y="949"/>
                  </a:lnTo>
                  <a:lnTo>
                    <a:pt x="708" y="949"/>
                  </a:lnTo>
                  <a:lnTo>
                    <a:pt x="710" y="947"/>
                  </a:lnTo>
                  <a:lnTo>
                    <a:pt x="712" y="947"/>
                  </a:lnTo>
                  <a:lnTo>
                    <a:pt x="713" y="945"/>
                  </a:lnTo>
                  <a:lnTo>
                    <a:pt x="715" y="942"/>
                  </a:lnTo>
                  <a:lnTo>
                    <a:pt x="717" y="940"/>
                  </a:lnTo>
                  <a:lnTo>
                    <a:pt x="719" y="935"/>
                  </a:lnTo>
                  <a:lnTo>
                    <a:pt x="720" y="930"/>
                  </a:lnTo>
                  <a:lnTo>
                    <a:pt x="720" y="921"/>
                  </a:lnTo>
                  <a:lnTo>
                    <a:pt x="722" y="913"/>
                  </a:lnTo>
                  <a:lnTo>
                    <a:pt x="724" y="904"/>
                  </a:lnTo>
                  <a:lnTo>
                    <a:pt x="725" y="896"/>
                  </a:lnTo>
                  <a:lnTo>
                    <a:pt x="727" y="889"/>
                  </a:lnTo>
                  <a:lnTo>
                    <a:pt x="729" y="886"/>
                  </a:lnTo>
                  <a:lnTo>
                    <a:pt x="731" y="887"/>
                  </a:lnTo>
                  <a:lnTo>
                    <a:pt x="732" y="892"/>
                  </a:lnTo>
                  <a:lnTo>
                    <a:pt x="734" y="899"/>
                  </a:lnTo>
                  <a:lnTo>
                    <a:pt x="736" y="906"/>
                  </a:lnTo>
                  <a:lnTo>
                    <a:pt x="736" y="913"/>
                  </a:lnTo>
                  <a:lnTo>
                    <a:pt x="737" y="920"/>
                  </a:lnTo>
                  <a:lnTo>
                    <a:pt x="739" y="925"/>
                  </a:lnTo>
                  <a:lnTo>
                    <a:pt x="741" y="930"/>
                  </a:lnTo>
                  <a:lnTo>
                    <a:pt x="742" y="933"/>
                  </a:lnTo>
                  <a:lnTo>
                    <a:pt x="744" y="937"/>
                  </a:lnTo>
                  <a:lnTo>
                    <a:pt x="744" y="938"/>
                  </a:lnTo>
                  <a:lnTo>
                    <a:pt x="746" y="940"/>
                  </a:lnTo>
                  <a:lnTo>
                    <a:pt x="748" y="940"/>
                  </a:lnTo>
                  <a:lnTo>
                    <a:pt x="749" y="942"/>
                  </a:lnTo>
                  <a:lnTo>
                    <a:pt x="751" y="942"/>
                  </a:lnTo>
                  <a:lnTo>
                    <a:pt x="751" y="944"/>
                  </a:lnTo>
                  <a:lnTo>
                    <a:pt x="753" y="944"/>
                  </a:lnTo>
                  <a:lnTo>
                    <a:pt x="754" y="944"/>
                  </a:lnTo>
                  <a:lnTo>
                    <a:pt x="756" y="944"/>
                  </a:lnTo>
                  <a:lnTo>
                    <a:pt x="758" y="944"/>
                  </a:lnTo>
                  <a:lnTo>
                    <a:pt x="760" y="944"/>
                  </a:lnTo>
                  <a:lnTo>
                    <a:pt x="761" y="942"/>
                  </a:lnTo>
                  <a:lnTo>
                    <a:pt x="763" y="942"/>
                  </a:lnTo>
                  <a:lnTo>
                    <a:pt x="765" y="942"/>
                  </a:lnTo>
                  <a:lnTo>
                    <a:pt x="766" y="942"/>
                  </a:lnTo>
                  <a:lnTo>
                    <a:pt x="768" y="942"/>
                  </a:lnTo>
                  <a:lnTo>
                    <a:pt x="770" y="942"/>
                  </a:lnTo>
                  <a:lnTo>
                    <a:pt x="771" y="942"/>
                  </a:lnTo>
                  <a:lnTo>
                    <a:pt x="773" y="942"/>
                  </a:lnTo>
                  <a:lnTo>
                    <a:pt x="775" y="942"/>
                  </a:lnTo>
                  <a:lnTo>
                    <a:pt x="777" y="942"/>
                  </a:lnTo>
                  <a:lnTo>
                    <a:pt x="778" y="942"/>
                  </a:lnTo>
                  <a:lnTo>
                    <a:pt x="780" y="942"/>
                  </a:lnTo>
                  <a:lnTo>
                    <a:pt x="782" y="942"/>
                  </a:lnTo>
                  <a:lnTo>
                    <a:pt x="783" y="942"/>
                  </a:lnTo>
                  <a:lnTo>
                    <a:pt x="785" y="942"/>
                  </a:lnTo>
                  <a:lnTo>
                    <a:pt x="787" y="942"/>
                  </a:lnTo>
                  <a:lnTo>
                    <a:pt x="789" y="942"/>
                  </a:lnTo>
                  <a:lnTo>
                    <a:pt x="790" y="942"/>
                  </a:lnTo>
                  <a:lnTo>
                    <a:pt x="792" y="944"/>
                  </a:lnTo>
                  <a:lnTo>
                    <a:pt x="794" y="944"/>
                  </a:lnTo>
                  <a:lnTo>
                    <a:pt x="795" y="944"/>
                  </a:lnTo>
                  <a:lnTo>
                    <a:pt x="797" y="944"/>
                  </a:lnTo>
                  <a:lnTo>
                    <a:pt x="799" y="942"/>
                  </a:lnTo>
                  <a:lnTo>
                    <a:pt x="800" y="942"/>
                  </a:lnTo>
                  <a:lnTo>
                    <a:pt x="802" y="942"/>
                  </a:lnTo>
                  <a:lnTo>
                    <a:pt x="804" y="942"/>
                  </a:lnTo>
                  <a:lnTo>
                    <a:pt x="806" y="942"/>
                  </a:lnTo>
                  <a:lnTo>
                    <a:pt x="807" y="942"/>
                  </a:lnTo>
                  <a:lnTo>
                    <a:pt x="809" y="942"/>
                  </a:lnTo>
                  <a:lnTo>
                    <a:pt x="811" y="942"/>
                  </a:lnTo>
                  <a:lnTo>
                    <a:pt x="812" y="942"/>
                  </a:lnTo>
                  <a:lnTo>
                    <a:pt x="814" y="942"/>
                  </a:lnTo>
                  <a:lnTo>
                    <a:pt x="816" y="942"/>
                  </a:lnTo>
                  <a:lnTo>
                    <a:pt x="818" y="942"/>
                  </a:lnTo>
                  <a:lnTo>
                    <a:pt x="819" y="942"/>
                  </a:lnTo>
                  <a:lnTo>
                    <a:pt x="821" y="942"/>
                  </a:lnTo>
                  <a:lnTo>
                    <a:pt x="823" y="942"/>
                  </a:lnTo>
                  <a:lnTo>
                    <a:pt x="824" y="942"/>
                  </a:lnTo>
                  <a:lnTo>
                    <a:pt x="826" y="942"/>
                  </a:lnTo>
                  <a:lnTo>
                    <a:pt x="828" y="942"/>
                  </a:lnTo>
                  <a:lnTo>
                    <a:pt x="829" y="942"/>
                  </a:lnTo>
                  <a:lnTo>
                    <a:pt x="831" y="940"/>
                  </a:lnTo>
                  <a:lnTo>
                    <a:pt x="833" y="940"/>
                  </a:lnTo>
                  <a:lnTo>
                    <a:pt x="835" y="938"/>
                  </a:lnTo>
                  <a:lnTo>
                    <a:pt x="836" y="935"/>
                  </a:lnTo>
                  <a:lnTo>
                    <a:pt x="838" y="930"/>
                  </a:lnTo>
                  <a:lnTo>
                    <a:pt x="838" y="920"/>
                  </a:lnTo>
                  <a:lnTo>
                    <a:pt x="840" y="904"/>
                  </a:lnTo>
                  <a:lnTo>
                    <a:pt x="841" y="886"/>
                  </a:lnTo>
                  <a:lnTo>
                    <a:pt x="843" y="860"/>
                  </a:lnTo>
                  <a:lnTo>
                    <a:pt x="845" y="834"/>
                  </a:lnTo>
                  <a:lnTo>
                    <a:pt x="845" y="807"/>
                  </a:lnTo>
                  <a:lnTo>
                    <a:pt x="847" y="785"/>
                  </a:lnTo>
                  <a:lnTo>
                    <a:pt x="848" y="771"/>
                  </a:lnTo>
                  <a:lnTo>
                    <a:pt x="850" y="766"/>
                  </a:lnTo>
                  <a:lnTo>
                    <a:pt x="852" y="770"/>
                  </a:lnTo>
                  <a:lnTo>
                    <a:pt x="853" y="781"/>
                  </a:lnTo>
                  <a:lnTo>
                    <a:pt x="853" y="799"/>
                  </a:lnTo>
                  <a:lnTo>
                    <a:pt x="855" y="819"/>
                  </a:lnTo>
                  <a:lnTo>
                    <a:pt x="857" y="839"/>
                  </a:lnTo>
                  <a:lnTo>
                    <a:pt x="859" y="860"/>
                  </a:lnTo>
                  <a:lnTo>
                    <a:pt x="860" y="877"/>
                  </a:lnTo>
                  <a:lnTo>
                    <a:pt x="860" y="891"/>
                  </a:lnTo>
                  <a:lnTo>
                    <a:pt x="862" y="903"/>
                  </a:lnTo>
                  <a:lnTo>
                    <a:pt x="864" y="911"/>
                  </a:lnTo>
                  <a:lnTo>
                    <a:pt x="865" y="918"/>
                  </a:lnTo>
                  <a:lnTo>
                    <a:pt x="867" y="923"/>
                  </a:lnTo>
                  <a:lnTo>
                    <a:pt x="869" y="927"/>
                  </a:lnTo>
                  <a:lnTo>
                    <a:pt x="869" y="930"/>
                  </a:lnTo>
                  <a:lnTo>
                    <a:pt x="870" y="932"/>
                  </a:lnTo>
                  <a:lnTo>
                    <a:pt x="872" y="933"/>
                  </a:lnTo>
                  <a:lnTo>
                    <a:pt x="874" y="933"/>
                  </a:lnTo>
                  <a:lnTo>
                    <a:pt x="876" y="935"/>
                  </a:lnTo>
                  <a:lnTo>
                    <a:pt x="877" y="935"/>
                  </a:lnTo>
                  <a:lnTo>
                    <a:pt x="879" y="935"/>
                  </a:lnTo>
                  <a:lnTo>
                    <a:pt x="881" y="937"/>
                  </a:lnTo>
                  <a:lnTo>
                    <a:pt x="882" y="937"/>
                  </a:lnTo>
                  <a:lnTo>
                    <a:pt x="884" y="937"/>
                  </a:lnTo>
                  <a:lnTo>
                    <a:pt x="886" y="938"/>
                  </a:lnTo>
                  <a:lnTo>
                    <a:pt x="888" y="938"/>
                  </a:lnTo>
                  <a:lnTo>
                    <a:pt x="889" y="938"/>
                  </a:lnTo>
                  <a:lnTo>
                    <a:pt x="891" y="938"/>
                  </a:lnTo>
                  <a:lnTo>
                    <a:pt x="893" y="938"/>
                  </a:lnTo>
                  <a:lnTo>
                    <a:pt x="894" y="938"/>
                  </a:lnTo>
                  <a:lnTo>
                    <a:pt x="896" y="940"/>
                  </a:lnTo>
                  <a:lnTo>
                    <a:pt x="898" y="940"/>
                  </a:lnTo>
                  <a:lnTo>
                    <a:pt x="899" y="940"/>
                  </a:lnTo>
                  <a:lnTo>
                    <a:pt x="901" y="940"/>
                  </a:lnTo>
                  <a:lnTo>
                    <a:pt x="903" y="940"/>
                  </a:lnTo>
                  <a:lnTo>
                    <a:pt x="905" y="940"/>
                  </a:lnTo>
                  <a:lnTo>
                    <a:pt x="906" y="940"/>
                  </a:lnTo>
                  <a:lnTo>
                    <a:pt x="908" y="940"/>
                  </a:lnTo>
                  <a:lnTo>
                    <a:pt x="908" y="938"/>
                  </a:lnTo>
                  <a:lnTo>
                    <a:pt x="910" y="938"/>
                  </a:lnTo>
                  <a:lnTo>
                    <a:pt x="911" y="938"/>
                  </a:lnTo>
                  <a:lnTo>
                    <a:pt x="913" y="938"/>
                  </a:lnTo>
                  <a:lnTo>
                    <a:pt x="915" y="938"/>
                  </a:lnTo>
                  <a:lnTo>
                    <a:pt x="917" y="938"/>
                  </a:lnTo>
                  <a:lnTo>
                    <a:pt x="918" y="938"/>
                  </a:lnTo>
                  <a:lnTo>
                    <a:pt x="920" y="938"/>
                  </a:lnTo>
                  <a:lnTo>
                    <a:pt x="922" y="938"/>
                  </a:lnTo>
                  <a:lnTo>
                    <a:pt x="923" y="938"/>
                  </a:lnTo>
                  <a:lnTo>
                    <a:pt x="925" y="938"/>
                  </a:lnTo>
                  <a:lnTo>
                    <a:pt x="927" y="938"/>
                  </a:lnTo>
                  <a:lnTo>
                    <a:pt x="928" y="938"/>
                  </a:lnTo>
                  <a:lnTo>
                    <a:pt x="930" y="938"/>
                  </a:lnTo>
                  <a:lnTo>
                    <a:pt x="932" y="938"/>
                  </a:lnTo>
                  <a:lnTo>
                    <a:pt x="934" y="938"/>
                  </a:lnTo>
                  <a:lnTo>
                    <a:pt x="935" y="938"/>
                  </a:lnTo>
                  <a:lnTo>
                    <a:pt x="937" y="938"/>
                  </a:lnTo>
                  <a:lnTo>
                    <a:pt x="939" y="938"/>
                  </a:lnTo>
                  <a:lnTo>
                    <a:pt x="940" y="938"/>
                  </a:lnTo>
                  <a:lnTo>
                    <a:pt x="942" y="937"/>
                  </a:lnTo>
                  <a:lnTo>
                    <a:pt x="944" y="937"/>
                  </a:lnTo>
                  <a:lnTo>
                    <a:pt x="946" y="937"/>
                  </a:lnTo>
                  <a:lnTo>
                    <a:pt x="947" y="937"/>
                  </a:lnTo>
                  <a:lnTo>
                    <a:pt x="947" y="935"/>
                  </a:lnTo>
                  <a:lnTo>
                    <a:pt x="949" y="933"/>
                  </a:lnTo>
                  <a:lnTo>
                    <a:pt x="951" y="930"/>
                  </a:lnTo>
                  <a:lnTo>
                    <a:pt x="952" y="921"/>
                  </a:lnTo>
                  <a:lnTo>
                    <a:pt x="954" y="908"/>
                  </a:lnTo>
                  <a:lnTo>
                    <a:pt x="954" y="886"/>
                  </a:lnTo>
                  <a:lnTo>
                    <a:pt x="956" y="851"/>
                  </a:lnTo>
                  <a:lnTo>
                    <a:pt x="957" y="802"/>
                  </a:lnTo>
                  <a:lnTo>
                    <a:pt x="959" y="741"/>
                  </a:lnTo>
                  <a:lnTo>
                    <a:pt x="961" y="671"/>
                  </a:lnTo>
                  <a:lnTo>
                    <a:pt x="963" y="599"/>
                  </a:lnTo>
                  <a:lnTo>
                    <a:pt x="963" y="536"/>
                  </a:lnTo>
                  <a:lnTo>
                    <a:pt x="964" y="488"/>
                  </a:lnTo>
                  <a:lnTo>
                    <a:pt x="966" y="462"/>
                  </a:lnTo>
                  <a:lnTo>
                    <a:pt x="968" y="461"/>
                  </a:lnTo>
                  <a:lnTo>
                    <a:pt x="969" y="481"/>
                  </a:lnTo>
                  <a:lnTo>
                    <a:pt x="969" y="520"/>
                  </a:lnTo>
                  <a:lnTo>
                    <a:pt x="971" y="572"/>
                  </a:lnTo>
                  <a:lnTo>
                    <a:pt x="973" y="626"/>
                  </a:lnTo>
                  <a:lnTo>
                    <a:pt x="975" y="679"/>
                  </a:lnTo>
                  <a:lnTo>
                    <a:pt x="976" y="729"/>
                  </a:lnTo>
                  <a:lnTo>
                    <a:pt x="978" y="771"/>
                  </a:lnTo>
                  <a:lnTo>
                    <a:pt x="978" y="807"/>
                  </a:lnTo>
                  <a:lnTo>
                    <a:pt x="980" y="836"/>
                  </a:lnTo>
                  <a:lnTo>
                    <a:pt x="981" y="858"/>
                  </a:lnTo>
                  <a:lnTo>
                    <a:pt x="983" y="877"/>
                  </a:lnTo>
                  <a:lnTo>
                    <a:pt x="985" y="889"/>
                  </a:lnTo>
                  <a:lnTo>
                    <a:pt x="985" y="897"/>
                  </a:lnTo>
                  <a:lnTo>
                    <a:pt x="986" y="904"/>
                  </a:lnTo>
                  <a:lnTo>
                    <a:pt x="988" y="909"/>
                  </a:lnTo>
                  <a:lnTo>
                    <a:pt x="990" y="913"/>
                  </a:lnTo>
                  <a:lnTo>
                    <a:pt x="992" y="916"/>
                  </a:lnTo>
                  <a:lnTo>
                    <a:pt x="993" y="918"/>
                  </a:lnTo>
                  <a:lnTo>
                    <a:pt x="993" y="920"/>
                  </a:lnTo>
                  <a:lnTo>
                    <a:pt x="995" y="921"/>
                  </a:lnTo>
                  <a:lnTo>
                    <a:pt x="997" y="923"/>
                  </a:lnTo>
                  <a:lnTo>
                    <a:pt x="998" y="925"/>
                  </a:lnTo>
                  <a:lnTo>
                    <a:pt x="1000" y="927"/>
                  </a:lnTo>
                  <a:lnTo>
                    <a:pt x="1000" y="928"/>
                  </a:lnTo>
                  <a:lnTo>
                    <a:pt x="1002" y="930"/>
                  </a:lnTo>
                  <a:lnTo>
                    <a:pt x="1004" y="930"/>
                  </a:lnTo>
                  <a:lnTo>
                    <a:pt x="1005" y="932"/>
                  </a:lnTo>
                  <a:lnTo>
                    <a:pt x="1007" y="932"/>
                  </a:lnTo>
                  <a:lnTo>
                    <a:pt x="1009" y="932"/>
                  </a:lnTo>
                  <a:lnTo>
                    <a:pt x="1009" y="933"/>
                  </a:lnTo>
                  <a:lnTo>
                    <a:pt x="1010" y="933"/>
                  </a:lnTo>
                  <a:lnTo>
                    <a:pt x="1012" y="933"/>
                  </a:lnTo>
                  <a:lnTo>
                    <a:pt x="1014" y="933"/>
                  </a:lnTo>
                  <a:lnTo>
                    <a:pt x="1015" y="933"/>
                  </a:lnTo>
                  <a:lnTo>
                    <a:pt x="1017" y="933"/>
                  </a:lnTo>
                  <a:lnTo>
                    <a:pt x="1019" y="933"/>
                  </a:lnTo>
                  <a:lnTo>
                    <a:pt x="1021" y="933"/>
                  </a:lnTo>
                  <a:lnTo>
                    <a:pt x="1022" y="933"/>
                  </a:lnTo>
                  <a:lnTo>
                    <a:pt x="1024" y="933"/>
                  </a:lnTo>
                  <a:lnTo>
                    <a:pt x="1026" y="933"/>
                  </a:lnTo>
                  <a:lnTo>
                    <a:pt x="1027" y="933"/>
                  </a:lnTo>
                  <a:lnTo>
                    <a:pt x="1029" y="933"/>
                  </a:lnTo>
                  <a:lnTo>
                    <a:pt x="1031" y="933"/>
                  </a:lnTo>
                  <a:lnTo>
                    <a:pt x="1033" y="933"/>
                  </a:lnTo>
                  <a:lnTo>
                    <a:pt x="1034" y="933"/>
                  </a:lnTo>
                  <a:lnTo>
                    <a:pt x="1036" y="933"/>
                  </a:lnTo>
                  <a:lnTo>
                    <a:pt x="1038" y="933"/>
                  </a:lnTo>
                  <a:lnTo>
                    <a:pt x="1039" y="933"/>
                  </a:lnTo>
                  <a:lnTo>
                    <a:pt x="1041" y="933"/>
                  </a:lnTo>
                  <a:lnTo>
                    <a:pt x="1043" y="933"/>
                  </a:lnTo>
                  <a:lnTo>
                    <a:pt x="1044" y="933"/>
                  </a:lnTo>
                  <a:lnTo>
                    <a:pt x="1046" y="933"/>
                  </a:lnTo>
                  <a:lnTo>
                    <a:pt x="1048" y="933"/>
                  </a:lnTo>
                  <a:lnTo>
                    <a:pt x="1050" y="933"/>
                  </a:lnTo>
                  <a:lnTo>
                    <a:pt x="1051" y="933"/>
                  </a:lnTo>
                  <a:lnTo>
                    <a:pt x="1053" y="933"/>
                  </a:lnTo>
                  <a:lnTo>
                    <a:pt x="1055" y="933"/>
                  </a:lnTo>
                  <a:lnTo>
                    <a:pt x="1056" y="933"/>
                  </a:lnTo>
                  <a:lnTo>
                    <a:pt x="1058" y="933"/>
                  </a:lnTo>
                  <a:lnTo>
                    <a:pt x="1060" y="933"/>
                  </a:lnTo>
                  <a:lnTo>
                    <a:pt x="1062" y="932"/>
                  </a:lnTo>
                  <a:lnTo>
                    <a:pt x="1063" y="928"/>
                  </a:lnTo>
                  <a:lnTo>
                    <a:pt x="1063" y="921"/>
                  </a:lnTo>
                  <a:lnTo>
                    <a:pt x="1065" y="908"/>
                  </a:lnTo>
                  <a:lnTo>
                    <a:pt x="1067" y="884"/>
                  </a:lnTo>
                  <a:lnTo>
                    <a:pt x="1068" y="841"/>
                  </a:lnTo>
                  <a:lnTo>
                    <a:pt x="1070" y="778"/>
                  </a:lnTo>
                  <a:lnTo>
                    <a:pt x="1072" y="686"/>
                  </a:lnTo>
                  <a:lnTo>
                    <a:pt x="1072" y="568"/>
                  </a:lnTo>
                  <a:lnTo>
                    <a:pt x="1073" y="433"/>
                  </a:lnTo>
                  <a:lnTo>
                    <a:pt x="1075" y="292"/>
                  </a:lnTo>
                  <a:lnTo>
                    <a:pt x="1077" y="164"/>
                  </a:lnTo>
                  <a:lnTo>
                    <a:pt x="1079" y="65"/>
                  </a:lnTo>
                  <a:lnTo>
                    <a:pt x="1079" y="9"/>
                  </a:lnTo>
                  <a:lnTo>
                    <a:pt x="1080" y="0"/>
                  </a:lnTo>
                  <a:lnTo>
                    <a:pt x="1082" y="36"/>
                  </a:lnTo>
                  <a:lnTo>
                    <a:pt x="1084" y="109"/>
                  </a:lnTo>
                  <a:lnTo>
                    <a:pt x="1085" y="205"/>
                  </a:lnTo>
                  <a:lnTo>
                    <a:pt x="1087" y="309"/>
                  </a:lnTo>
                  <a:lnTo>
                    <a:pt x="1087" y="413"/>
                  </a:lnTo>
                  <a:lnTo>
                    <a:pt x="1089" y="507"/>
                  </a:lnTo>
                  <a:lnTo>
                    <a:pt x="1091" y="589"/>
                  </a:lnTo>
                  <a:lnTo>
                    <a:pt x="1092" y="657"/>
                  </a:lnTo>
                  <a:lnTo>
                    <a:pt x="1094" y="713"/>
                  </a:lnTo>
                  <a:lnTo>
                    <a:pt x="1094" y="758"/>
                  </a:lnTo>
                  <a:lnTo>
                    <a:pt x="1096" y="792"/>
                  </a:lnTo>
                  <a:lnTo>
                    <a:pt x="1097" y="817"/>
                  </a:lnTo>
                  <a:lnTo>
                    <a:pt x="1099" y="838"/>
                  </a:lnTo>
                  <a:lnTo>
                    <a:pt x="1101" y="855"/>
                  </a:lnTo>
                  <a:lnTo>
                    <a:pt x="1102" y="867"/>
                  </a:lnTo>
                  <a:lnTo>
                    <a:pt x="1102" y="877"/>
                  </a:lnTo>
                  <a:lnTo>
                    <a:pt x="1104" y="884"/>
                  </a:lnTo>
                  <a:lnTo>
                    <a:pt x="1106" y="891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833C5155-6CEB-5C32-2913-69AC44A3C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675" y="1935163"/>
              <a:ext cx="1576388" cy="3767138"/>
            </a:xfrm>
            <a:custGeom>
              <a:avLst/>
              <a:gdLst>
                <a:gd name="T0" fmla="*/ 14 w 993"/>
                <a:gd name="T1" fmla="*/ 2372 h 2373"/>
                <a:gd name="T2" fmla="*/ 31 w 993"/>
                <a:gd name="T3" fmla="*/ 2372 h 2373"/>
                <a:gd name="T4" fmla="*/ 49 w 993"/>
                <a:gd name="T5" fmla="*/ 2373 h 2373"/>
                <a:gd name="T6" fmla="*/ 66 w 993"/>
                <a:gd name="T7" fmla="*/ 2353 h 2373"/>
                <a:gd name="T8" fmla="*/ 82 w 993"/>
                <a:gd name="T9" fmla="*/ 962 h 2373"/>
                <a:gd name="T10" fmla="*/ 97 w 993"/>
                <a:gd name="T11" fmla="*/ 2083 h 2373"/>
                <a:gd name="T12" fmla="*/ 112 w 993"/>
                <a:gd name="T13" fmla="*/ 2315 h 2373"/>
                <a:gd name="T14" fmla="*/ 128 w 993"/>
                <a:gd name="T15" fmla="*/ 2366 h 2373"/>
                <a:gd name="T16" fmla="*/ 147 w 993"/>
                <a:gd name="T17" fmla="*/ 2366 h 2373"/>
                <a:gd name="T18" fmla="*/ 164 w 993"/>
                <a:gd name="T19" fmla="*/ 2368 h 2373"/>
                <a:gd name="T20" fmla="*/ 179 w 993"/>
                <a:gd name="T21" fmla="*/ 1732 h 2373"/>
                <a:gd name="T22" fmla="*/ 194 w 993"/>
                <a:gd name="T23" fmla="*/ 1186 h 2373"/>
                <a:gd name="T24" fmla="*/ 210 w 993"/>
                <a:gd name="T25" fmla="*/ 2170 h 2373"/>
                <a:gd name="T26" fmla="*/ 225 w 993"/>
                <a:gd name="T27" fmla="*/ 2320 h 2373"/>
                <a:gd name="T28" fmla="*/ 240 w 993"/>
                <a:gd name="T29" fmla="*/ 2360 h 2373"/>
                <a:gd name="T30" fmla="*/ 259 w 993"/>
                <a:gd name="T31" fmla="*/ 2358 h 2373"/>
                <a:gd name="T32" fmla="*/ 276 w 993"/>
                <a:gd name="T33" fmla="*/ 2063 h 2373"/>
                <a:gd name="T34" fmla="*/ 292 w 993"/>
                <a:gd name="T35" fmla="*/ 471 h 2373"/>
                <a:gd name="T36" fmla="*/ 307 w 993"/>
                <a:gd name="T37" fmla="*/ 2150 h 2373"/>
                <a:gd name="T38" fmla="*/ 322 w 993"/>
                <a:gd name="T39" fmla="*/ 2191 h 2373"/>
                <a:gd name="T40" fmla="*/ 338 w 993"/>
                <a:gd name="T41" fmla="*/ 2341 h 2373"/>
                <a:gd name="T42" fmla="*/ 353 w 993"/>
                <a:gd name="T43" fmla="*/ 2351 h 2373"/>
                <a:gd name="T44" fmla="*/ 368 w 993"/>
                <a:gd name="T45" fmla="*/ 2228 h 2373"/>
                <a:gd name="T46" fmla="*/ 384 w 993"/>
                <a:gd name="T47" fmla="*/ 53 h 2373"/>
                <a:gd name="T48" fmla="*/ 399 w 993"/>
                <a:gd name="T49" fmla="*/ 2051 h 2373"/>
                <a:gd name="T50" fmla="*/ 414 w 993"/>
                <a:gd name="T51" fmla="*/ 2134 h 2373"/>
                <a:gd name="T52" fmla="*/ 430 w 993"/>
                <a:gd name="T53" fmla="*/ 2291 h 2373"/>
                <a:gd name="T54" fmla="*/ 445 w 993"/>
                <a:gd name="T55" fmla="*/ 2348 h 2373"/>
                <a:gd name="T56" fmla="*/ 461 w 993"/>
                <a:gd name="T57" fmla="*/ 2075 h 2373"/>
                <a:gd name="T58" fmla="*/ 476 w 993"/>
                <a:gd name="T59" fmla="*/ 242 h 2373"/>
                <a:gd name="T60" fmla="*/ 491 w 993"/>
                <a:gd name="T61" fmla="*/ 2112 h 2373"/>
                <a:gd name="T62" fmla="*/ 507 w 993"/>
                <a:gd name="T63" fmla="*/ 2148 h 2373"/>
                <a:gd name="T64" fmla="*/ 522 w 993"/>
                <a:gd name="T65" fmla="*/ 2252 h 2373"/>
                <a:gd name="T66" fmla="*/ 537 w 993"/>
                <a:gd name="T67" fmla="*/ 2334 h 2373"/>
                <a:gd name="T68" fmla="*/ 553 w 993"/>
                <a:gd name="T69" fmla="*/ 1104 h 2373"/>
                <a:gd name="T70" fmla="*/ 568 w 993"/>
                <a:gd name="T71" fmla="*/ 1204 h 2373"/>
                <a:gd name="T72" fmla="*/ 583 w 993"/>
                <a:gd name="T73" fmla="*/ 2238 h 2373"/>
                <a:gd name="T74" fmla="*/ 599 w 993"/>
                <a:gd name="T75" fmla="*/ 2102 h 2373"/>
                <a:gd name="T76" fmla="*/ 614 w 993"/>
                <a:gd name="T77" fmla="*/ 2273 h 2373"/>
                <a:gd name="T78" fmla="*/ 629 w 993"/>
                <a:gd name="T79" fmla="*/ 2136 h 2373"/>
                <a:gd name="T80" fmla="*/ 645 w 993"/>
                <a:gd name="T81" fmla="*/ 339 h 2373"/>
                <a:gd name="T82" fmla="*/ 660 w 993"/>
                <a:gd name="T83" fmla="*/ 2075 h 2373"/>
                <a:gd name="T84" fmla="*/ 675 w 993"/>
                <a:gd name="T85" fmla="*/ 2269 h 2373"/>
                <a:gd name="T86" fmla="*/ 691 w 993"/>
                <a:gd name="T87" fmla="*/ 2126 h 2373"/>
                <a:gd name="T88" fmla="*/ 706 w 993"/>
                <a:gd name="T89" fmla="*/ 2245 h 2373"/>
                <a:gd name="T90" fmla="*/ 722 w 993"/>
                <a:gd name="T91" fmla="*/ 351 h 2373"/>
                <a:gd name="T92" fmla="*/ 737 w 993"/>
                <a:gd name="T93" fmla="*/ 1972 h 2373"/>
                <a:gd name="T94" fmla="*/ 752 w 993"/>
                <a:gd name="T95" fmla="*/ 2293 h 2373"/>
                <a:gd name="T96" fmla="*/ 768 w 993"/>
                <a:gd name="T97" fmla="*/ 2097 h 2373"/>
                <a:gd name="T98" fmla="*/ 783 w 993"/>
                <a:gd name="T99" fmla="*/ 2192 h 2373"/>
                <a:gd name="T100" fmla="*/ 798 w 993"/>
                <a:gd name="T101" fmla="*/ 532 h 2373"/>
                <a:gd name="T102" fmla="*/ 814 w 993"/>
                <a:gd name="T103" fmla="*/ 2020 h 2373"/>
                <a:gd name="T104" fmla="*/ 829 w 993"/>
                <a:gd name="T105" fmla="*/ 2298 h 2373"/>
                <a:gd name="T106" fmla="*/ 844 w 993"/>
                <a:gd name="T107" fmla="*/ 2117 h 2373"/>
                <a:gd name="T108" fmla="*/ 860 w 993"/>
                <a:gd name="T109" fmla="*/ 1940 h 2373"/>
                <a:gd name="T110" fmla="*/ 877 w 993"/>
                <a:gd name="T111" fmla="*/ 960 h 2373"/>
                <a:gd name="T112" fmla="*/ 892 w 993"/>
                <a:gd name="T113" fmla="*/ 2163 h 2373"/>
                <a:gd name="T114" fmla="*/ 908 w 993"/>
                <a:gd name="T115" fmla="*/ 2300 h 2373"/>
                <a:gd name="T116" fmla="*/ 923 w 993"/>
                <a:gd name="T117" fmla="*/ 2124 h 2373"/>
                <a:gd name="T118" fmla="*/ 938 w 993"/>
                <a:gd name="T119" fmla="*/ 1204 h 2373"/>
                <a:gd name="T120" fmla="*/ 954 w 993"/>
                <a:gd name="T121" fmla="*/ 1665 h 2373"/>
                <a:gd name="T122" fmla="*/ 969 w 993"/>
                <a:gd name="T123" fmla="*/ 2259 h 2373"/>
                <a:gd name="T124" fmla="*/ 984 w 993"/>
                <a:gd name="T125" fmla="*/ 2276 h 2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3" h="2373">
                  <a:moveTo>
                    <a:pt x="0" y="2336"/>
                  </a:moveTo>
                  <a:lnTo>
                    <a:pt x="2" y="2342"/>
                  </a:lnTo>
                  <a:lnTo>
                    <a:pt x="3" y="2348"/>
                  </a:lnTo>
                  <a:lnTo>
                    <a:pt x="3" y="2353"/>
                  </a:lnTo>
                  <a:lnTo>
                    <a:pt x="5" y="2356"/>
                  </a:lnTo>
                  <a:lnTo>
                    <a:pt x="7" y="2361"/>
                  </a:lnTo>
                  <a:lnTo>
                    <a:pt x="8" y="2363"/>
                  </a:lnTo>
                  <a:lnTo>
                    <a:pt x="10" y="2366"/>
                  </a:lnTo>
                  <a:lnTo>
                    <a:pt x="12" y="2368"/>
                  </a:lnTo>
                  <a:lnTo>
                    <a:pt x="12" y="2370"/>
                  </a:lnTo>
                  <a:lnTo>
                    <a:pt x="14" y="2372"/>
                  </a:lnTo>
                  <a:lnTo>
                    <a:pt x="15" y="2372"/>
                  </a:lnTo>
                  <a:lnTo>
                    <a:pt x="17" y="2372"/>
                  </a:lnTo>
                  <a:lnTo>
                    <a:pt x="19" y="2373"/>
                  </a:lnTo>
                  <a:lnTo>
                    <a:pt x="20" y="2373"/>
                  </a:lnTo>
                  <a:lnTo>
                    <a:pt x="22" y="2373"/>
                  </a:lnTo>
                  <a:lnTo>
                    <a:pt x="24" y="2373"/>
                  </a:lnTo>
                  <a:lnTo>
                    <a:pt x="25" y="2373"/>
                  </a:lnTo>
                  <a:lnTo>
                    <a:pt x="27" y="2373"/>
                  </a:lnTo>
                  <a:lnTo>
                    <a:pt x="27" y="2372"/>
                  </a:lnTo>
                  <a:lnTo>
                    <a:pt x="29" y="2372"/>
                  </a:lnTo>
                  <a:lnTo>
                    <a:pt x="31" y="2372"/>
                  </a:lnTo>
                  <a:lnTo>
                    <a:pt x="32" y="2372"/>
                  </a:lnTo>
                  <a:lnTo>
                    <a:pt x="34" y="2373"/>
                  </a:lnTo>
                  <a:lnTo>
                    <a:pt x="36" y="2373"/>
                  </a:lnTo>
                  <a:lnTo>
                    <a:pt x="37" y="2373"/>
                  </a:lnTo>
                  <a:lnTo>
                    <a:pt x="39" y="2373"/>
                  </a:lnTo>
                  <a:lnTo>
                    <a:pt x="41" y="2373"/>
                  </a:lnTo>
                  <a:lnTo>
                    <a:pt x="43" y="2373"/>
                  </a:lnTo>
                  <a:lnTo>
                    <a:pt x="44" y="2373"/>
                  </a:lnTo>
                  <a:lnTo>
                    <a:pt x="46" y="2373"/>
                  </a:lnTo>
                  <a:lnTo>
                    <a:pt x="48" y="2373"/>
                  </a:lnTo>
                  <a:lnTo>
                    <a:pt x="49" y="2373"/>
                  </a:lnTo>
                  <a:lnTo>
                    <a:pt x="51" y="2373"/>
                  </a:lnTo>
                  <a:lnTo>
                    <a:pt x="53" y="2373"/>
                  </a:lnTo>
                  <a:lnTo>
                    <a:pt x="54" y="2373"/>
                  </a:lnTo>
                  <a:lnTo>
                    <a:pt x="56" y="2373"/>
                  </a:lnTo>
                  <a:lnTo>
                    <a:pt x="58" y="2373"/>
                  </a:lnTo>
                  <a:lnTo>
                    <a:pt x="60" y="2373"/>
                  </a:lnTo>
                  <a:lnTo>
                    <a:pt x="61" y="2372"/>
                  </a:lnTo>
                  <a:lnTo>
                    <a:pt x="63" y="2372"/>
                  </a:lnTo>
                  <a:lnTo>
                    <a:pt x="65" y="2368"/>
                  </a:lnTo>
                  <a:lnTo>
                    <a:pt x="66" y="2363"/>
                  </a:lnTo>
                  <a:lnTo>
                    <a:pt x="66" y="2353"/>
                  </a:lnTo>
                  <a:lnTo>
                    <a:pt x="68" y="2334"/>
                  </a:lnTo>
                  <a:lnTo>
                    <a:pt x="70" y="2298"/>
                  </a:lnTo>
                  <a:lnTo>
                    <a:pt x="72" y="2237"/>
                  </a:lnTo>
                  <a:lnTo>
                    <a:pt x="73" y="2143"/>
                  </a:lnTo>
                  <a:lnTo>
                    <a:pt x="73" y="2010"/>
                  </a:lnTo>
                  <a:lnTo>
                    <a:pt x="75" y="1836"/>
                  </a:lnTo>
                  <a:lnTo>
                    <a:pt x="77" y="1633"/>
                  </a:lnTo>
                  <a:lnTo>
                    <a:pt x="78" y="1418"/>
                  </a:lnTo>
                  <a:lnTo>
                    <a:pt x="80" y="1218"/>
                  </a:lnTo>
                  <a:lnTo>
                    <a:pt x="82" y="1059"/>
                  </a:lnTo>
                  <a:lnTo>
                    <a:pt x="82" y="962"/>
                  </a:lnTo>
                  <a:lnTo>
                    <a:pt x="83" y="937"/>
                  </a:lnTo>
                  <a:lnTo>
                    <a:pt x="85" y="981"/>
                  </a:lnTo>
                  <a:lnTo>
                    <a:pt x="87" y="1083"/>
                  </a:lnTo>
                  <a:lnTo>
                    <a:pt x="89" y="1225"/>
                  </a:lnTo>
                  <a:lnTo>
                    <a:pt x="90" y="1385"/>
                  </a:lnTo>
                  <a:lnTo>
                    <a:pt x="90" y="1546"/>
                  </a:lnTo>
                  <a:lnTo>
                    <a:pt x="92" y="1696"/>
                  </a:lnTo>
                  <a:lnTo>
                    <a:pt x="94" y="1827"/>
                  </a:lnTo>
                  <a:lnTo>
                    <a:pt x="95" y="1935"/>
                  </a:lnTo>
                  <a:lnTo>
                    <a:pt x="97" y="2018"/>
                  </a:lnTo>
                  <a:lnTo>
                    <a:pt x="97" y="2083"/>
                  </a:lnTo>
                  <a:lnTo>
                    <a:pt x="99" y="2129"/>
                  </a:lnTo>
                  <a:lnTo>
                    <a:pt x="101" y="2163"/>
                  </a:lnTo>
                  <a:lnTo>
                    <a:pt x="102" y="2187"/>
                  </a:lnTo>
                  <a:lnTo>
                    <a:pt x="104" y="2208"/>
                  </a:lnTo>
                  <a:lnTo>
                    <a:pt x="106" y="2225"/>
                  </a:lnTo>
                  <a:lnTo>
                    <a:pt x="106" y="2240"/>
                  </a:lnTo>
                  <a:lnTo>
                    <a:pt x="107" y="2255"/>
                  </a:lnTo>
                  <a:lnTo>
                    <a:pt x="109" y="2273"/>
                  </a:lnTo>
                  <a:lnTo>
                    <a:pt x="111" y="2288"/>
                  </a:lnTo>
                  <a:lnTo>
                    <a:pt x="112" y="2302"/>
                  </a:lnTo>
                  <a:lnTo>
                    <a:pt x="112" y="2315"/>
                  </a:lnTo>
                  <a:lnTo>
                    <a:pt x="114" y="2325"/>
                  </a:lnTo>
                  <a:lnTo>
                    <a:pt x="116" y="2336"/>
                  </a:lnTo>
                  <a:lnTo>
                    <a:pt x="118" y="2342"/>
                  </a:lnTo>
                  <a:lnTo>
                    <a:pt x="119" y="2349"/>
                  </a:lnTo>
                  <a:lnTo>
                    <a:pt x="121" y="2354"/>
                  </a:lnTo>
                  <a:lnTo>
                    <a:pt x="121" y="2358"/>
                  </a:lnTo>
                  <a:lnTo>
                    <a:pt x="123" y="2361"/>
                  </a:lnTo>
                  <a:lnTo>
                    <a:pt x="124" y="2363"/>
                  </a:lnTo>
                  <a:lnTo>
                    <a:pt x="126" y="2365"/>
                  </a:lnTo>
                  <a:lnTo>
                    <a:pt x="128" y="2365"/>
                  </a:lnTo>
                  <a:lnTo>
                    <a:pt x="128" y="2366"/>
                  </a:lnTo>
                  <a:lnTo>
                    <a:pt x="130" y="2366"/>
                  </a:lnTo>
                  <a:lnTo>
                    <a:pt x="131" y="2366"/>
                  </a:lnTo>
                  <a:lnTo>
                    <a:pt x="133" y="2366"/>
                  </a:lnTo>
                  <a:lnTo>
                    <a:pt x="135" y="2366"/>
                  </a:lnTo>
                  <a:lnTo>
                    <a:pt x="136" y="2366"/>
                  </a:lnTo>
                  <a:lnTo>
                    <a:pt x="138" y="2368"/>
                  </a:lnTo>
                  <a:lnTo>
                    <a:pt x="140" y="2366"/>
                  </a:lnTo>
                  <a:lnTo>
                    <a:pt x="141" y="2366"/>
                  </a:lnTo>
                  <a:lnTo>
                    <a:pt x="143" y="2366"/>
                  </a:lnTo>
                  <a:lnTo>
                    <a:pt x="145" y="2366"/>
                  </a:lnTo>
                  <a:lnTo>
                    <a:pt x="147" y="2366"/>
                  </a:lnTo>
                  <a:lnTo>
                    <a:pt x="148" y="2366"/>
                  </a:lnTo>
                  <a:lnTo>
                    <a:pt x="150" y="2366"/>
                  </a:lnTo>
                  <a:lnTo>
                    <a:pt x="152" y="2366"/>
                  </a:lnTo>
                  <a:lnTo>
                    <a:pt x="152" y="2368"/>
                  </a:lnTo>
                  <a:lnTo>
                    <a:pt x="153" y="2368"/>
                  </a:lnTo>
                  <a:lnTo>
                    <a:pt x="155" y="2368"/>
                  </a:lnTo>
                  <a:lnTo>
                    <a:pt x="157" y="2368"/>
                  </a:lnTo>
                  <a:lnTo>
                    <a:pt x="159" y="2370"/>
                  </a:lnTo>
                  <a:lnTo>
                    <a:pt x="160" y="2370"/>
                  </a:lnTo>
                  <a:lnTo>
                    <a:pt x="162" y="2370"/>
                  </a:lnTo>
                  <a:lnTo>
                    <a:pt x="164" y="2368"/>
                  </a:lnTo>
                  <a:lnTo>
                    <a:pt x="165" y="2368"/>
                  </a:lnTo>
                  <a:lnTo>
                    <a:pt x="167" y="2366"/>
                  </a:lnTo>
                  <a:lnTo>
                    <a:pt x="167" y="2363"/>
                  </a:lnTo>
                  <a:lnTo>
                    <a:pt x="169" y="2358"/>
                  </a:lnTo>
                  <a:lnTo>
                    <a:pt x="170" y="2346"/>
                  </a:lnTo>
                  <a:lnTo>
                    <a:pt x="172" y="2324"/>
                  </a:lnTo>
                  <a:lnTo>
                    <a:pt x="174" y="2284"/>
                  </a:lnTo>
                  <a:lnTo>
                    <a:pt x="176" y="2215"/>
                  </a:lnTo>
                  <a:lnTo>
                    <a:pt x="176" y="2104"/>
                  </a:lnTo>
                  <a:lnTo>
                    <a:pt x="177" y="1943"/>
                  </a:lnTo>
                  <a:lnTo>
                    <a:pt x="179" y="1732"/>
                  </a:lnTo>
                  <a:lnTo>
                    <a:pt x="181" y="1476"/>
                  </a:lnTo>
                  <a:lnTo>
                    <a:pt x="182" y="1196"/>
                  </a:lnTo>
                  <a:lnTo>
                    <a:pt x="182" y="925"/>
                  </a:lnTo>
                  <a:lnTo>
                    <a:pt x="184" y="696"/>
                  </a:lnTo>
                  <a:lnTo>
                    <a:pt x="186" y="539"/>
                  </a:lnTo>
                  <a:lnTo>
                    <a:pt x="188" y="471"/>
                  </a:lnTo>
                  <a:lnTo>
                    <a:pt x="189" y="496"/>
                  </a:lnTo>
                  <a:lnTo>
                    <a:pt x="191" y="604"/>
                  </a:lnTo>
                  <a:lnTo>
                    <a:pt x="191" y="771"/>
                  </a:lnTo>
                  <a:lnTo>
                    <a:pt x="193" y="972"/>
                  </a:lnTo>
                  <a:lnTo>
                    <a:pt x="194" y="1186"/>
                  </a:lnTo>
                  <a:lnTo>
                    <a:pt x="196" y="1392"/>
                  </a:lnTo>
                  <a:lnTo>
                    <a:pt x="198" y="1578"/>
                  </a:lnTo>
                  <a:lnTo>
                    <a:pt x="198" y="1737"/>
                  </a:lnTo>
                  <a:lnTo>
                    <a:pt x="199" y="1868"/>
                  </a:lnTo>
                  <a:lnTo>
                    <a:pt x="201" y="1972"/>
                  </a:lnTo>
                  <a:lnTo>
                    <a:pt x="203" y="2049"/>
                  </a:lnTo>
                  <a:lnTo>
                    <a:pt x="205" y="2102"/>
                  </a:lnTo>
                  <a:lnTo>
                    <a:pt x="206" y="2136"/>
                  </a:lnTo>
                  <a:lnTo>
                    <a:pt x="206" y="2157"/>
                  </a:lnTo>
                  <a:lnTo>
                    <a:pt x="208" y="2165"/>
                  </a:lnTo>
                  <a:lnTo>
                    <a:pt x="210" y="2170"/>
                  </a:lnTo>
                  <a:lnTo>
                    <a:pt x="211" y="2174"/>
                  </a:lnTo>
                  <a:lnTo>
                    <a:pt x="213" y="2179"/>
                  </a:lnTo>
                  <a:lnTo>
                    <a:pt x="215" y="2189"/>
                  </a:lnTo>
                  <a:lnTo>
                    <a:pt x="215" y="2203"/>
                  </a:lnTo>
                  <a:lnTo>
                    <a:pt x="217" y="2220"/>
                  </a:lnTo>
                  <a:lnTo>
                    <a:pt x="218" y="2238"/>
                  </a:lnTo>
                  <a:lnTo>
                    <a:pt x="220" y="2259"/>
                  </a:lnTo>
                  <a:lnTo>
                    <a:pt x="222" y="2278"/>
                  </a:lnTo>
                  <a:lnTo>
                    <a:pt x="222" y="2295"/>
                  </a:lnTo>
                  <a:lnTo>
                    <a:pt x="223" y="2308"/>
                  </a:lnTo>
                  <a:lnTo>
                    <a:pt x="225" y="2320"/>
                  </a:lnTo>
                  <a:lnTo>
                    <a:pt x="227" y="2331"/>
                  </a:lnTo>
                  <a:lnTo>
                    <a:pt x="229" y="2339"/>
                  </a:lnTo>
                  <a:lnTo>
                    <a:pt x="230" y="2344"/>
                  </a:lnTo>
                  <a:lnTo>
                    <a:pt x="230" y="2348"/>
                  </a:lnTo>
                  <a:lnTo>
                    <a:pt x="232" y="2351"/>
                  </a:lnTo>
                  <a:lnTo>
                    <a:pt x="234" y="2353"/>
                  </a:lnTo>
                  <a:lnTo>
                    <a:pt x="235" y="2354"/>
                  </a:lnTo>
                  <a:lnTo>
                    <a:pt x="237" y="2356"/>
                  </a:lnTo>
                  <a:lnTo>
                    <a:pt x="237" y="2358"/>
                  </a:lnTo>
                  <a:lnTo>
                    <a:pt x="239" y="2358"/>
                  </a:lnTo>
                  <a:lnTo>
                    <a:pt x="240" y="2360"/>
                  </a:lnTo>
                  <a:lnTo>
                    <a:pt x="242" y="2360"/>
                  </a:lnTo>
                  <a:lnTo>
                    <a:pt x="244" y="2360"/>
                  </a:lnTo>
                  <a:lnTo>
                    <a:pt x="246" y="2361"/>
                  </a:lnTo>
                  <a:lnTo>
                    <a:pt x="247" y="2361"/>
                  </a:lnTo>
                  <a:lnTo>
                    <a:pt x="249" y="2360"/>
                  </a:lnTo>
                  <a:lnTo>
                    <a:pt x="251" y="2360"/>
                  </a:lnTo>
                  <a:lnTo>
                    <a:pt x="252" y="2358"/>
                  </a:lnTo>
                  <a:lnTo>
                    <a:pt x="254" y="2358"/>
                  </a:lnTo>
                  <a:lnTo>
                    <a:pt x="256" y="2358"/>
                  </a:lnTo>
                  <a:lnTo>
                    <a:pt x="258" y="2358"/>
                  </a:lnTo>
                  <a:lnTo>
                    <a:pt x="259" y="2358"/>
                  </a:lnTo>
                  <a:lnTo>
                    <a:pt x="261" y="2360"/>
                  </a:lnTo>
                  <a:lnTo>
                    <a:pt x="263" y="2360"/>
                  </a:lnTo>
                  <a:lnTo>
                    <a:pt x="264" y="2360"/>
                  </a:lnTo>
                  <a:lnTo>
                    <a:pt x="266" y="2360"/>
                  </a:lnTo>
                  <a:lnTo>
                    <a:pt x="268" y="2356"/>
                  </a:lnTo>
                  <a:lnTo>
                    <a:pt x="269" y="2349"/>
                  </a:lnTo>
                  <a:lnTo>
                    <a:pt x="269" y="2337"/>
                  </a:lnTo>
                  <a:lnTo>
                    <a:pt x="271" y="2312"/>
                  </a:lnTo>
                  <a:lnTo>
                    <a:pt x="273" y="2266"/>
                  </a:lnTo>
                  <a:lnTo>
                    <a:pt x="275" y="2187"/>
                  </a:lnTo>
                  <a:lnTo>
                    <a:pt x="276" y="2063"/>
                  </a:lnTo>
                  <a:lnTo>
                    <a:pt x="276" y="1882"/>
                  </a:lnTo>
                  <a:lnTo>
                    <a:pt x="278" y="1641"/>
                  </a:lnTo>
                  <a:lnTo>
                    <a:pt x="280" y="1349"/>
                  </a:lnTo>
                  <a:lnTo>
                    <a:pt x="281" y="1029"/>
                  </a:lnTo>
                  <a:lnTo>
                    <a:pt x="283" y="715"/>
                  </a:lnTo>
                  <a:lnTo>
                    <a:pt x="285" y="443"/>
                  </a:lnTo>
                  <a:lnTo>
                    <a:pt x="285" y="252"/>
                  </a:lnTo>
                  <a:lnTo>
                    <a:pt x="287" y="162"/>
                  </a:lnTo>
                  <a:lnTo>
                    <a:pt x="288" y="177"/>
                  </a:lnTo>
                  <a:lnTo>
                    <a:pt x="290" y="288"/>
                  </a:lnTo>
                  <a:lnTo>
                    <a:pt x="292" y="471"/>
                  </a:lnTo>
                  <a:lnTo>
                    <a:pt x="292" y="696"/>
                  </a:lnTo>
                  <a:lnTo>
                    <a:pt x="293" y="938"/>
                  </a:lnTo>
                  <a:lnTo>
                    <a:pt x="295" y="1175"/>
                  </a:lnTo>
                  <a:lnTo>
                    <a:pt x="297" y="1394"/>
                  </a:lnTo>
                  <a:lnTo>
                    <a:pt x="298" y="1585"/>
                  </a:lnTo>
                  <a:lnTo>
                    <a:pt x="300" y="1745"/>
                  </a:lnTo>
                  <a:lnTo>
                    <a:pt x="300" y="1875"/>
                  </a:lnTo>
                  <a:lnTo>
                    <a:pt x="302" y="1979"/>
                  </a:lnTo>
                  <a:lnTo>
                    <a:pt x="304" y="2056"/>
                  </a:lnTo>
                  <a:lnTo>
                    <a:pt x="305" y="2112"/>
                  </a:lnTo>
                  <a:lnTo>
                    <a:pt x="307" y="2150"/>
                  </a:lnTo>
                  <a:lnTo>
                    <a:pt x="307" y="2174"/>
                  </a:lnTo>
                  <a:lnTo>
                    <a:pt x="309" y="2182"/>
                  </a:lnTo>
                  <a:lnTo>
                    <a:pt x="310" y="2182"/>
                  </a:lnTo>
                  <a:lnTo>
                    <a:pt x="312" y="2175"/>
                  </a:lnTo>
                  <a:lnTo>
                    <a:pt x="314" y="2167"/>
                  </a:lnTo>
                  <a:lnTo>
                    <a:pt x="316" y="2157"/>
                  </a:lnTo>
                  <a:lnTo>
                    <a:pt x="316" y="2151"/>
                  </a:lnTo>
                  <a:lnTo>
                    <a:pt x="317" y="2151"/>
                  </a:lnTo>
                  <a:lnTo>
                    <a:pt x="319" y="2158"/>
                  </a:lnTo>
                  <a:lnTo>
                    <a:pt x="321" y="2172"/>
                  </a:lnTo>
                  <a:lnTo>
                    <a:pt x="322" y="2191"/>
                  </a:lnTo>
                  <a:lnTo>
                    <a:pt x="324" y="2213"/>
                  </a:lnTo>
                  <a:lnTo>
                    <a:pt x="324" y="2235"/>
                  </a:lnTo>
                  <a:lnTo>
                    <a:pt x="326" y="2255"/>
                  </a:lnTo>
                  <a:lnTo>
                    <a:pt x="327" y="2274"/>
                  </a:lnTo>
                  <a:lnTo>
                    <a:pt x="329" y="2291"/>
                  </a:lnTo>
                  <a:lnTo>
                    <a:pt x="331" y="2305"/>
                  </a:lnTo>
                  <a:lnTo>
                    <a:pt x="331" y="2317"/>
                  </a:lnTo>
                  <a:lnTo>
                    <a:pt x="333" y="2325"/>
                  </a:lnTo>
                  <a:lnTo>
                    <a:pt x="334" y="2332"/>
                  </a:lnTo>
                  <a:lnTo>
                    <a:pt x="336" y="2337"/>
                  </a:lnTo>
                  <a:lnTo>
                    <a:pt x="338" y="2341"/>
                  </a:lnTo>
                  <a:lnTo>
                    <a:pt x="339" y="2344"/>
                  </a:lnTo>
                  <a:lnTo>
                    <a:pt x="339" y="2346"/>
                  </a:lnTo>
                  <a:lnTo>
                    <a:pt x="341" y="2349"/>
                  </a:lnTo>
                  <a:lnTo>
                    <a:pt x="343" y="2351"/>
                  </a:lnTo>
                  <a:lnTo>
                    <a:pt x="345" y="2353"/>
                  </a:lnTo>
                  <a:lnTo>
                    <a:pt x="346" y="2353"/>
                  </a:lnTo>
                  <a:lnTo>
                    <a:pt x="346" y="2354"/>
                  </a:lnTo>
                  <a:lnTo>
                    <a:pt x="348" y="2354"/>
                  </a:lnTo>
                  <a:lnTo>
                    <a:pt x="350" y="2353"/>
                  </a:lnTo>
                  <a:lnTo>
                    <a:pt x="351" y="2353"/>
                  </a:lnTo>
                  <a:lnTo>
                    <a:pt x="353" y="2351"/>
                  </a:lnTo>
                  <a:lnTo>
                    <a:pt x="355" y="2351"/>
                  </a:lnTo>
                  <a:lnTo>
                    <a:pt x="355" y="2349"/>
                  </a:lnTo>
                  <a:lnTo>
                    <a:pt x="356" y="2349"/>
                  </a:lnTo>
                  <a:lnTo>
                    <a:pt x="358" y="2348"/>
                  </a:lnTo>
                  <a:lnTo>
                    <a:pt x="360" y="2348"/>
                  </a:lnTo>
                  <a:lnTo>
                    <a:pt x="362" y="2346"/>
                  </a:lnTo>
                  <a:lnTo>
                    <a:pt x="362" y="2342"/>
                  </a:lnTo>
                  <a:lnTo>
                    <a:pt x="363" y="2336"/>
                  </a:lnTo>
                  <a:lnTo>
                    <a:pt x="365" y="2319"/>
                  </a:lnTo>
                  <a:lnTo>
                    <a:pt x="367" y="2286"/>
                  </a:lnTo>
                  <a:lnTo>
                    <a:pt x="368" y="2228"/>
                  </a:lnTo>
                  <a:lnTo>
                    <a:pt x="370" y="2129"/>
                  </a:lnTo>
                  <a:lnTo>
                    <a:pt x="370" y="1977"/>
                  </a:lnTo>
                  <a:lnTo>
                    <a:pt x="372" y="1762"/>
                  </a:lnTo>
                  <a:lnTo>
                    <a:pt x="374" y="1484"/>
                  </a:lnTo>
                  <a:lnTo>
                    <a:pt x="375" y="1160"/>
                  </a:lnTo>
                  <a:lnTo>
                    <a:pt x="377" y="815"/>
                  </a:lnTo>
                  <a:lnTo>
                    <a:pt x="377" y="491"/>
                  </a:lnTo>
                  <a:lnTo>
                    <a:pt x="379" y="229"/>
                  </a:lnTo>
                  <a:lnTo>
                    <a:pt x="380" y="58"/>
                  </a:lnTo>
                  <a:lnTo>
                    <a:pt x="382" y="0"/>
                  </a:lnTo>
                  <a:lnTo>
                    <a:pt x="384" y="53"/>
                  </a:lnTo>
                  <a:lnTo>
                    <a:pt x="385" y="198"/>
                  </a:lnTo>
                  <a:lnTo>
                    <a:pt x="385" y="409"/>
                  </a:lnTo>
                  <a:lnTo>
                    <a:pt x="387" y="657"/>
                  </a:lnTo>
                  <a:lnTo>
                    <a:pt x="389" y="913"/>
                  </a:lnTo>
                  <a:lnTo>
                    <a:pt x="391" y="1158"/>
                  </a:lnTo>
                  <a:lnTo>
                    <a:pt x="392" y="1382"/>
                  </a:lnTo>
                  <a:lnTo>
                    <a:pt x="394" y="1575"/>
                  </a:lnTo>
                  <a:lnTo>
                    <a:pt x="394" y="1735"/>
                  </a:lnTo>
                  <a:lnTo>
                    <a:pt x="396" y="1866"/>
                  </a:lnTo>
                  <a:lnTo>
                    <a:pt x="397" y="1971"/>
                  </a:lnTo>
                  <a:lnTo>
                    <a:pt x="399" y="2051"/>
                  </a:lnTo>
                  <a:lnTo>
                    <a:pt x="401" y="2110"/>
                  </a:lnTo>
                  <a:lnTo>
                    <a:pt x="401" y="2155"/>
                  </a:lnTo>
                  <a:lnTo>
                    <a:pt x="403" y="2187"/>
                  </a:lnTo>
                  <a:lnTo>
                    <a:pt x="404" y="2206"/>
                  </a:lnTo>
                  <a:lnTo>
                    <a:pt x="406" y="2216"/>
                  </a:lnTo>
                  <a:lnTo>
                    <a:pt x="408" y="2216"/>
                  </a:lnTo>
                  <a:lnTo>
                    <a:pt x="409" y="2208"/>
                  </a:lnTo>
                  <a:lnTo>
                    <a:pt x="409" y="2192"/>
                  </a:lnTo>
                  <a:lnTo>
                    <a:pt x="411" y="2172"/>
                  </a:lnTo>
                  <a:lnTo>
                    <a:pt x="413" y="2151"/>
                  </a:lnTo>
                  <a:lnTo>
                    <a:pt x="414" y="2134"/>
                  </a:lnTo>
                  <a:lnTo>
                    <a:pt x="416" y="2122"/>
                  </a:lnTo>
                  <a:lnTo>
                    <a:pt x="416" y="2121"/>
                  </a:lnTo>
                  <a:lnTo>
                    <a:pt x="418" y="2128"/>
                  </a:lnTo>
                  <a:lnTo>
                    <a:pt x="420" y="2143"/>
                  </a:lnTo>
                  <a:lnTo>
                    <a:pt x="421" y="2163"/>
                  </a:lnTo>
                  <a:lnTo>
                    <a:pt x="423" y="2187"/>
                  </a:lnTo>
                  <a:lnTo>
                    <a:pt x="425" y="2213"/>
                  </a:lnTo>
                  <a:lnTo>
                    <a:pt x="425" y="2235"/>
                  </a:lnTo>
                  <a:lnTo>
                    <a:pt x="426" y="2257"/>
                  </a:lnTo>
                  <a:lnTo>
                    <a:pt x="428" y="2276"/>
                  </a:lnTo>
                  <a:lnTo>
                    <a:pt x="430" y="2291"/>
                  </a:lnTo>
                  <a:lnTo>
                    <a:pt x="432" y="2303"/>
                  </a:lnTo>
                  <a:lnTo>
                    <a:pt x="432" y="2313"/>
                  </a:lnTo>
                  <a:lnTo>
                    <a:pt x="433" y="2322"/>
                  </a:lnTo>
                  <a:lnTo>
                    <a:pt x="435" y="2329"/>
                  </a:lnTo>
                  <a:lnTo>
                    <a:pt x="437" y="2334"/>
                  </a:lnTo>
                  <a:lnTo>
                    <a:pt x="438" y="2337"/>
                  </a:lnTo>
                  <a:lnTo>
                    <a:pt x="440" y="2341"/>
                  </a:lnTo>
                  <a:lnTo>
                    <a:pt x="440" y="2344"/>
                  </a:lnTo>
                  <a:lnTo>
                    <a:pt x="442" y="2346"/>
                  </a:lnTo>
                  <a:lnTo>
                    <a:pt x="443" y="2346"/>
                  </a:lnTo>
                  <a:lnTo>
                    <a:pt x="445" y="2348"/>
                  </a:lnTo>
                  <a:lnTo>
                    <a:pt x="447" y="2346"/>
                  </a:lnTo>
                  <a:lnTo>
                    <a:pt x="449" y="2346"/>
                  </a:lnTo>
                  <a:lnTo>
                    <a:pt x="449" y="2344"/>
                  </a:lnTo>
                  <a:lnTo>
                    <a:pt x="450" y="2341"/>
                  </a:lnTo>
                  <a:lnTo>
                    <a:pt x="452" y="2337"/>
                  </a:lnTo>
                  <a:lnTo>
                    <a:pt x="454" y="2332"/>
                  </a:lnTo>
                  <a:lnTo>
                    <a:pt x="455" y="2320"/>
                  </a:lnTo>
                  <a:lnTo>
                    <a:pt x="455" y="2298"/>
                  </a:lnTo>
                  <a:lnTo>
                    <a:pt x="457" y="2257"/>
                  </a:lnTo>
                  <a:lnTo>
                    <a:pt x="459" y="2187"/>
                  </a:lnTo>
                  <a:lnTo>
                    <a:pt x="461" y="2075"/>
                  </a:lnTo>
                  <a:lnTo>
                    <a:pt x="462" y="1904"/>
                  </a:lnTo>
                  <a:lnTo>
                    <a:pt x="464" y="1672"/>
                  </a:lnTo>
                  <a:lnTo>
                    <a:pt x="464" y="1382"/>
                  </a:lnTo>
                  <a:lnTo>
                    <a:pt x="466" y="1051"/>
                  </a:lnTo>
                  <a:lnTo>
                    <a:pt x="467" y="711"/>
                  </a:lnTo>
                  <a:lnTo>
                    <a:pt x="469" y="403"/>
                  </a:lnTo>
                  <a:lnTo>
                    <a:pt x="471" y="165"/>
                  </a:lnTo>
                  <a:lnTo>
                    <a:pt x="471" y="27"/>
                  </a:lnTo>
                  <a:lnTo>
                    <a:pt x="472" y="0"/>
                  </a:lnTo>
                  <a:lnTo>
                    <a:pt x="474" y="78"/>
                  </a:lnTo>
                  <a:lnTo>
                    <a:pt x="476" y="242"/>
                  </a:lnTo>
                  <a:lnTo>
                    <a:pt x="478" y="462"/>
                  </a:lnTo>
                  <a:lnTo>
                    <a:pt x="479" y="710"/>
                  </a:lnTo>
                  <a:lnTo>
                    <a:pt x="479" y="962"/>
                  </a:lnTo>
                  <a:lnTo>
                    <a:pt x="481" y="1199"/>
                  </a:lnTo>
                  <a:lnTo>
                    <a:pt x="483" y="1413"/>
                  </a:lnTo>
                  <a:lnTo>
                    <a:pt x="484" y="1597"/>
                  </a:lnTo>
                  <a:lnTo>
                    <a:pt x="486" y="1750"/>
                  </a:lnTo>
                  <a:lnTo>
                    <a:pt x="486" y="1877"/>
                  </a:lnTo>
                  <a:lnTo>
                    <a:pt x="488" y="1976"/>
                  </a:lnTo>
                  <a:lnTo>
                    <a:pt x="490" y="2052"/>
                  </a:lnTo>
                  <a:lnTo>
                    <a:pt x="491" y="2112"/>
                  </a:lnTo>
                  <a:lnTo>
                    <a:pt x="493" y="2158"/>
                  </a:lnTo>
                  <a:lnTo>
                    <a:pt x="495" y="2192"/>
                  </a:lnTo>
                  <a:lnTo>
                    <a:pt x="495" y="2218"/>
                  </a:lnTo>
                  <a:lnTo>
                    <a:pt x="496" y="2237"/>
                  </a:lnTo>
                  <a:lnTo>
                    <a:pt x="498" y="2247"/>
                  </a:lnTo>
                  <a:lnTo>
                    <a:pt x="500" y="2249"/>
                  </a:lnTo>
                  <a:lnTo>
                    <a:pt x="501" y="2242"/>
                  </a:lnTo>
                  <a:lnTo>
                    <a:pt x="501" y="2226"/>
                  </a:lnTo>
                  <a:lnTo>
                    <a:pt x="503" y="2204"/>
                  </a:lnTo>
                  <a:lnTo>
                    <a:pt x="505" y="2177"/>
                  </a:lnTo>
                  <a:lnTo>
                    <a:pt x="507" y="2148"/>
                  </a:lnTo>
                  <a:lnTo>
                    <a:pt x="508" y="2122"/>
                  </a:lnTo>
                  <a:lnTo>
                    <a:pt x="510" y="2104"/>
                  </a:lnTo>
                  <a:lnTo>
                    <a:pt x="510" y="2095"/>
                  </a:lnTo>
                  <a:lnTo>
                    <a:pt x="512" y="2099"/>
                  </a:lnTo>
                  <a:lnTo>
                    <a:pt x="513" y="2110"/>
                  </a:lnTo>
                  <a:lnTo>
                    <a:pt x="515" y="2129"/>
                  </a:lnTo>
                  <a:lnTo>
                    <a:pt x="517" y="2153"/>
                  </a:lnTo>
                  <a:lnTo>
                    <a:pt x="519" y="2180"/>
                  </a:lnTo>
                  <a:lnTo>
                    <a:pt x="519" y="2206"/>
                  </a:lnTo>
                  <a:lnTo>
                    <a:pt x="520" y="2230"/>
                  </a:lnTo>
                  <a:lnTo>
                    <a:pt x="522" y="2252"/>
                  </a:lnTo>
                  <a:lnTo>
                    <a:pt x="524" y="2269"/>
                  </a:lnTo>
                  <a:lnTo>
                    <a:pt x="525" y="2284"/>
                  </a:lnTo>
                  <a:lnTo>
                    <a:pt x="525" y="2298"/>
                  </a:lnTo>
                  <a:lnTo>
                    <a:pt x="527" y="2308"/>
                  </a:lnTo>
                  <a:lnTo>
                    <a:pt x="529" y="2317"/>
                  </a:lnTo>
                  <a:lnTo>
                    <a:pt x="530" y="2322"/>
                  </a:lnTo>
                  <a:lnTo>
                    <a:pt x="532" y="2327"/>
                  </a:lnTo>
                  <a:lnTo>
                    <a:pt x="534" y="2331"/>
                  </a:lnTo>
                  <a:lnTo>
                    <a:pt x="534" y="2332"/>
                  </a:lnTo>
                  <a:lnTo>
                    <a:pt x="536" y="2334"/>
                  </a:lnTo>
                  <a:lnTo>
                    <a:pt x="537" y="2334"/>
                  </a:lnTo>
                  <a:lnTo>
                    <a:pt x="539" y="2331"/>
                  </a:lnTo>
                  <a:lnTo>
                    <a:pt x="541" y="2325"/>
                  </a:lnTo>
                  <a:lnTo>
                    <a:pt x="541" y="2313"/>
                  </a:lnTo>
                  <a:lnTo>
                    <a:pt x="542" y="2290"/>
                  </a:lnTo>
                  <a:lnTo>
                    <a:pt x="544" y="2249"/>
                  </a:lnTo>
                  <a:lnTo>
                    <a:pt x="546" y="2180"/>
                  </a:lnTo>
                  <a:lnTo>
                    <a:pt x="548" y="2071"/>
                  </a:lnTo>
                  <a:lnTo>
                    <a:pt x="549" y="1909"/>
                  </a:lnTo>
                  <a:lnTo>
                    <a:pt x="549" y="1689"/>
                  </a:lnTo>
                  <a:lnTo>
                    <a:pt x="551" y="1416"/>
                  </a:lnTo>
                  <a:lnTo>
                    <a:pt x="553" y="1104"/>
                  </a:lnTo>
                  <a:lnTo>
                    <a:pt x="554" y="783"/>
                  </a:lnTo>
                  <a:lnTo>
                    <a:pt x="556" y="491"/>
                  </a:lnTo>
                  <a:lnTo>
                    <a:pt x="556" y="263"/>
                  </a:lnTo>
                  <a:lnTo>
                    <a:pt x="558" y="126"/>
                  </a:lnTo>
                  <a:lnTo>
                    <a:pt x="559" y="92"/>
                  </a:lnTo>
                  <a:lnTo>
                    <a:pt x="561" y="159"/>
                  </a:lnTo>
                  <a:lnTo>
                    <a:pt x="563" y="305"/>
                  </a:lnTo>
                  <a:lnTo>
                    <a:pt x="565" y="508"/>
                  </a:lnTo>
                  <a:lnTo>
                    <a:pt x="565" y="740"/>
                  </a:lnTo>
                  <a:lnTo>
                    <a:pt x="566" y="978"/>
                  </a:lnTo>
                  <a:lnTo>
                    <a:pt x="568" y="1204"/>
                  </a:lnTo>
                  <a:lnTo>
                    <a:pt x="570" y="1409"/>
                  </a:lnTo>
                  <a:lnTo>
                    <a:pt x="571" y="1588"/>
                  </a:lnTo>
                  <a:lnTo>
                    <a:pt x="573" y="1739"/>
                  </a:lnTo>
                  <a:lnTo>
                    <a:pt x="573" y="1861"/>
                  </a:lnTo>
                  <a:lnTo>
                    <a:pt x="575" y="1962"/>
                  </a:lnTo>
                  <a:lnTo>
                    <a:pt x="577" y="2041"/>
                  </a:lnTo>
                  <a:lnTo>
                    <a:pt x="578" y="2102"/>
                  </a:lnTo>
                  <a:lnTo>
                    <a:pt x="580" y="2150"/>
                  </a:lnTo>
                  <a:lnTo>
                    <a:pt x="580" y="2187"/>
                  </a:lnTo>
                  <a:lnTo>
                    <a:pt x="582" y="2216"/>
                  </a:lnTo>
                  <a:lnTo>
                    <a:pt x="583" y="2238"/>
                  </a:lnTo>
                  <a:lnTo>
                    <a:pt x="585" y="2255"/>
                  </a:lnTo>
                  <a:lnTo>
                    <a:pt x="587" y="2266"/>
                  </a:lnTo>
                  <a:lnTo>
                    <a:pt x="588" y="2271"/>
                  </a:lnTo>
                  <a:lnTo>
                    <a:pt x="588" y="2269"/>
                  </a:lnTo>
                  <a:lnTo>
                    <a:pt x="590" y="2259"/>
                  </a:lnTo>
                  <a:lnTo>
                    <a:pt x="592" y="2242"/>
                  </a:lnTo>
                  <a:lnTo>
                    <a:pt x="594" y="2216"/>
                  </a:lnTo>
                  <a:lnTo>
                    <a:pt x="595" y="2187"/>
                  </a:lnTo>
                  <a:lnTo>
                    <a:pt x="595" y="2155"/>
                  </a:lnTo>
                  <a:lnTo>
                    <a:pt x="597" y="2124"/>
                  </a:lnTo>
                  <a:lnTo>
                    <a:pt x="599" y="2102"/>
                  </a:lnTo>
                  <a:lnTo>
                    <a:pt x="600" y="2088"/>
                  </a:lnTo>
                  <a:lnTo>
                    <a:pt x="602" y="2085"/>
                  </a:lnTo>
                  <a:lnTo>
                    <a:pt x="604" y="2093"/>
                  </a:lnTo>
                  <a:lnTo>
                    <a:pt x="604" y="2110"/>
                  </a:lnTo>
                  <a:lnTo>
                    <a:pt x="606" y="2133"/>
                  </a:lnTo>
                  <a:lnTo>
                    <a:pt x="607" y="2160"/>
                  </a:lnTo>
                  <a:lnTo>
                    <a:pt x="609" y="2186"/>
                  </a:lnTo>
                  <a:lnTo>
                    <a:pt x="611" y="2211"/>
                  </a:lnTo>
                  <a:lnTo>
                    <a:pt x="611" y="2235"/>
                  </a:lnTo>
                  <a:lnTo>
                    <a:pt x="612" y="2255"/>
                  </a:lnTo>
                  <a:lnTo>
                    <a:pt x="614" y="2273"/>
                  </a:lnTo>
                  <a:lnTo>
                    <a:pt x="616" y="2286"/>
                  </a:lnTo>
                  <a:lnTo>
                    <a:pt x="617" y="2298"/>
                  </a:lnTo>
                  <a:lnTo>
                    <a:pt x="619" y="2307"/>
                  </a:lnTo>
                  <a:lnTo>
                    <a:pt x="619" y="2312"/>
                  </a:lnTo>
                  <a:lnTo>
                    <a:pt x="621" y="2315"/>
                  </a:lnTo>
                  <a:lnTo>
                    <a:pt x="623" y="2315"/>
                  </a:lnTo>
                  <a:lnTo>
                    <a:pt x="624" y="2310"/>
                  </a:lnTo>
                  <a:lnTo>
                    <a:pt x="626" y="2296"/>
                  </a:lnTo>
                  <a:lnTo>
                    <a:pt x="628" y="2269"/>
                  </a:lnTo>
                  <a:lnTo>
                    <a:pt x="628" y="2218"/>
                  </a:lnTo>
                  <a:lnTo>
                    <a:pt x="629" y="2136"/>
                  </a:lnTo>
                  <a:lnTo>
                    <a:pt x="631" y="2008"/>
                  </a:lnTo>
                  <a:lnTo>
                    <a:pt x="633" y="1829"/>
                  </a:lnTo>
                  <a:lnTo>
                    <a:pt x="635" y="1595"/>
                  </a:lnTo>
                  <a:lnTo>
                    <a:pt x="635" y="1317"/>
                  </a:lnTo>
                  <a:lnTo>
                    <a:pt x="636" y="1017"/>
                  </a:lnTo>
                  <a:lnTo>
                    <a:pt x="638" y="725"/>
                  </a:lnTo>
                  <a:lnTo>
                    <a:pt x="640" y="478"/>
                  </a:lnTo>
                  <a:lnTo>
                    <a:pt x="641" y="304"/>
                  </a:lnTo>
                  <a:lnTo>
                    <a:pt x="643" y="223"/>
                  </a:lnTo>
                  <a:lnTo>
                    <a:pt x="643" y="239"/>
                  </a:lnTo>
                  <a:lnTo>
                    <a:pt x="645" y="339"/>
                  </a:lnTo>
                  <a:lnTo>
                    <a:pt x="646" y="505"/>
                  </a:lnTo>
                  <a:lnTo>
                    <a:pt x="648" y="710"/>
                  </a:lnTo>
                  <a:lnTo>
                    <a:pt x="650" y="931"/>
                  </a:lnTo>
                  <a:lnTo>
                    <a:pt x="650" y="1150"/>
                  </a:lnTo>
                  <a:lnTo>
                    <a:pt x="652" y="1353"/>
                  </a:lnTo>
                  <a:lnTo>
                    <a:pt x="653" y="1532"/>
                  </a:lnTo>
                  <a:lnTo>
                    <a:pt x="655" y="1687"/>
                  </a:lnTo>
                  <a:lnTo>
                    <a:pt x="657" y="1817"/>
                  </a:lnTo>
                  <a:lnTo>
                    <a:pt x="658" y="1923"/>
                  </a:lnTo>
                  <a:lnTo>
                    <a:pt x="658" y="2008"/>
                  </a:lnTo>
                  <a:lnTo>
                    <a:pt x="660" y="2075"/>
                  </a:lnTo>
                  <a:lnTo>
                    <a:pt x="662" y="2128"/>
                  </a:lnTo>
                  <a:lnTo>
                    <a:pt x="664" y="2170"/>
                  </a:lnTo>
                  <a:lnTo>
                    <a:pt x="665" y="2203"/>
                  </a:lnTo>
                  <a:lnTo>
                    <a:pt x="665" y="2228"/>
                  </a:lnTo>
                  <a:lnTo>
                    <a:pt x="667" y="2249"/>
                  </a:lnTo>
                  <a:lnTo>
                    <a:pt x="669" y="2264"/>
                  </a:lnTo>
                  <a:lnTo>
                    <a:pt x="670" y="2276"/>
                  </a:lnTo>
                  <a:lnTo>
                    <a:pt x="672" y="2283"/>
                  </a:lnTo>
                  <a:lnTo>
                    <a:pt x="674" y="2284"/>
                  </a:lnTo>
                  <a:lnTo>
                    <a:pt x="674" y="2281"/>
                  </a:lnTo>
                  <a:lnTo>
                    <a:pt x="675" y="2269"/>
                  </a:lnTo>
                  <a:lnTo>
                    <a:pt x="677" y="2252"/>
                  </a:lnTo>
                  <a:lnTo>
                    <a:pt x="679" y="2228"/>
                  </a:lnTo>
                  <a:lnTo>
                    <a:pt x="681" y="2197"/>
                  </a:lnTo>
                  <a:lnTo>
                    <a:pt x="681" y="2165"/>
                  </a:lnTo>
                  <a:lnTo>
                    <a:pt x="682" y="2134"/>
                  </a:lnTo>
                  <a:lnTo>
                    <a:pt x="684" y="2109"/>
                  </a:lnTo>
                  <a:lnTo>
                    <a:pt x="686" y="2092"/>
                  </a:lnTo>
                  <a:lnTo>
                    <a:pt x="687" y="2085"/>
                  </a:lnTo>
                  <a:lnTo>
                    <a:pt x="689" y="2090"/>
                  </a:lnTo>
                  <a:lnTo>
                    <a:pt x="689" y="2104"/>
                  </a:lnTo>
                  <a:lnTo>
                    <a:pt x="691" y="2126"/>
                  </a:lnTo>
                  <a:lnTo>
                    <a:pt x="693" y="2150"/>
                  </a:lnTo>
                  <a:lnTo>
                    <a:pt x="694" y="2177"/>
                  </a:lnTo>
                  <a:lnTo>
                    <a:pt x="696" y="2203"/>
                  </a:lnTo>
                  <a:lnTo>
                    <a:pt x="698" y="2226"/>
                  </a:lnTo>
                  <a:lnTo>
                    <a:pt x="698" y="2245"/>
                  </a:lnTo>
                  <a:lnTo>
                    <a:pt x="699" y="2262"/>
                  </a:lnTo>
                  <a:lnTo>
                    <a:pt x="701" y="2274"/>
                  </a:lnTo>
                  <a:lnTo>
                    <a:pt x="703" y="2283"/>
                  </a:lnTo>
                  <a:lnTo>
                    <a:pt x="705" y="2283"/>
                  </a:lnTo>
                  <a:lnTo>
                    <a:pt x="705" y="2273"/>
                  </a:lnTo>
                  <a:lnTo>
                    <a:pt x="706" y="2245"/>
                  </a:lnTo>
                  <a:lnTo>
                    <a:pt x="708" y="2192"/>
                  </a:lnTo>
                  <a:lnTo>
                    <a:pt x="710" y="2105"/>
                  </a:lnTo>
                  <a:lnTo>
                    <a:pt x="711" y="1974"/>
                  </a:lnTo>
                  <a:lnTo>
                    <a:pt x="713" y="1791"/>
                  </a:lnTo>
                  <a:lnTo>
                    <a:pt x="713" y="1559"/>
                  </a:lnTo>
                  <a:lnTo>
                    <a:pt x="715" y="1291"/>
                  </a:lnTo>
                  <a:lnTo>
                    <a:pt x="716" y="1010"/>
                  </a:lnTo>
                  <a:lnTo>
                    <a:pt x="718" y="747"/>
                  </a:lnTo>
                  <a:lnTo>
                    <a:pt x="720" y="534"/>
                  </a:lnTo>
                  <a:lnTo>
                    <a:pt x="720" y="397"/>
                  </a:lnTo>
                  <a:lnTo>
                    <a:pt x="722" y="351"/>
                  </a:lnTo>
                  <a:lnTo>
                    <a:pt x="723" y="392"/>
                  </a:lnTo>
                  <a:lnTo>
                    <a:pt x="725" y="508"/>
                  </a:lnTo>
                  <a:lnTo>
                    <a:pt x="727" y="677"/>
                  </a:lnTo>
                  <a:lnTo>
                    <a:pt x="728" y="877"/>
                  </a:lnTo>
                  <a:lnTo>
                    <a:pt x="728" y="1085"/>
                  </a:lnTo>
                  <a:lnTo>
                    <a:pt x="730" y="1285"/>
                  </a:lnTo>
                  <a:lnTo>
                    <a:pt x="732" y="1467"/>
                  </a:lnTo>
                  <a:lnTo>
                    <a:pt x="734" y="1628"/>
                  </a:lnTo>
                  <a:lnTo>
                    <a:pt x="735" y="1766"/>
                  </a:lnTo>
                  <a:lnTo>
                    <a:pt x="735" y="1878"/>
                  </a:lnTo>
                  <a:lnTo>
                    <a:pt x="737" y="1972"/>
                  </a:lnTo>
                  <a:lnTo>
                    <a:pt x="739" y="2046"/>
                  </a:lnTo>
                  <a:lnTo>
                    <a:pt x="740" y="2105"/>
                  </a:lnTo>
                  <a:lnTo>
                    <a:pt x="742" y="2151"/>
                  </a:lnTo>
                  <a:lnTo>
                    <a:pt x="744" y="2187"/>
                  </a:lnTo>
                  <a:lnTo>
                    <a:pt x="744" y="2216"/>
                  </a:lnTo>
                  <a:lnTo>
                    <a:pt x="745" y="2240"/>
                  </a:lnTo>
                  <a:lnTo>
                    <a:pt x="747" y="2257"/>
                  </a:lnTo>
                  <a:lnTo>
                    <a:pt x="749" y="2273"/>
                  </a:lnTo>
                  <a:lnTo>
                    <a:pt x="751" y="2283"/>
                  </a:lnTo>
                  <a:lnTo>
                    <a:pt x="752" y="2290"/>
                  </a:lnTo>
                  <a:lnTo>
                    <a:pt x="752" y="2293"/>
                  </a:lnTo>
                  <a:lnTo>
                    <a:pt x="754" y="2293"/>
                  </a:lnTo>
                  <a:lnTo>
                    <a:pt x="756" y="2288"/>
                  </a:lnTo>
                  <a:lnTo>
                    <a:pt x="757" y="2278"/>
                  </a:lnTo>
                  <a:lnTo>
                    <a:pt x="759" y="2259"/>
                  </a:lnTo>
                  <a:lnTo>
                    <a:pt x="759" y="2237"/>
                  </a:lnTo>
                  <a:lnTo>
                    <a:pt x="761" y="2208"/>
                  </a:lnTo>
                  <a:lnTo>
                    <a:pt x="763" y="2177"/>
                  </a:lnTo>
                  <a:lnTo>
                    <a:pt x="764" y="2146"/>
                  </a:lnTo>
                  <a:lnTo>
                    <a:pt x="766" y="2121"/>
                  </a:lnTo>
                  <a:lnTo>
                    <a:pt x="768" y="2104"/>
                  </a:lnTo>
                  <a:lnTo>
                    <a:pt x="768" y="2097"/>
                  </a:lnTo>
                  <a:lnTo>
                    <a:pt x="769" y="2100"/>
                  </a:lnTo>
                  <a:lnTo>
                    <a:pt x="771" y="2112"/>
                  </a:lnTo>
                  <a:lnTo>
                    <a:pt x="773" y="2131"/>
                  </a:lnTo>
                  <a:lnTo>
                    <a:pt x="774" y="2153"/>
                  </a:lnTo>
                  <a:lnTo>
                    <a:pt x="774" y="2177"/>
                  </a:lnTo>
                  <a:lnTo>
                    <a:pt x="776" y="2199"/>
                  </a:lnTo>
                  <a:lnTo>
                    <a:pt x="778" y="2218"/>
                  </a:lnTo>
                  <a:lnTo>
                    <a:pt x="780" y="2232"/>
                  </a:lnTo>
                  <a:lnTo>
                    <a:pt x="781" y="2235"/>
                  </a:lnTo>
                  <a:lnTo>
                    <a:pt x="783" y="2223"/>
                  </a:lnTo>
                  <a:lnTo>
                    <a:pt x="783" y="2192"/>
                  </a:lnTo>
                  <a:lnTo>
                    <a:pt x="785" y="2131"/>
                  </a:lnTo>
                  <a:lnTo>
                    <a:pt x="786" y="2032"/>
                  </a:lnTo>
                  <a:lnTo>
                    <a:pt x="788" y="1889"/>
                  </a:lnTo>
                  <a:lnTo>
                    <a:pt x="790" y="1699"/>
                  </a:lnTo>
                  <a:lnTo>
                    <a:pt x="790" y="1472"/>
                  </a:lnTo>
                  <a:lnTo>
                    <a:pt x="792" y="1223"/>
                  </a:lnTo>
                  <a:lnTo>
                    <a:pt x="793" y="978"/>
                  </a:lnTo>
                  <a:lnTo>
                    <a:pt x="795" y="766"/>
                  </a:lnTo>
                  <a:lnTo>
                    <a:pt x="797" y="611"/>
                  </a:lnTo>
                  <a:lnTo>
                    <a:pt x="798" y="531"/>
                  </a:lnTo>
                  <a:lnTo>
                    <a:pt x="798" y="532"/>
                  </a:lnTo>
                  <a:lnTo>
                    <a:pt x="800" y="606"/>
                  </a:lnTo>
                  <a:lnTo>
                    <a:pt x="802" y="735"/>
                  </a:lnTo>
                  <a:lnTo>
                    <a:pt x="803" y="901"/>
                  </a:lnTo>
                  <a:lnTo>
                    <a:pt x="805" y="1083"/>
                  </a:lnTo>
                  <a:lnTo>
                    <a:pt x="805" y="1268"/>
                  </a:lnTo>
                  <a:lnTo>
                    <a:pt x="807" y="1442"/>
                  </a:lnTo>
                  <a:lnTo>
                    <a:pt x="809" y="1597"/>
                  </a:lnTo>
                  <a:lnTo>
                    <a:pt x="810" y="1732"/>
                  </a:lnTo>
                  <a:lnTo>
                    <a:pt x="812" y="1848"/>
                  </a:lnTo>
                  <a:lnTo>
                    <a:pt x="814" y="1943"/>
                  </a:lnTo>
                  <a:lnTo>
                    <a:pt x="814" y="2020"/>
                  </a:lnTo>
                  <a:lnTo>
                    <a:pt x="815" y="2083"/>
                  </a:lnTo>
                  <a:lnTo>
                    <a:pt x="817" y="2133"/>
                  </a:lnTo>
                  <a:lnTo>
                    <a:pt x="819" y="2172"/>
                  </a:lnTo>
                  <a:lnTo>
                    <a:pt x="821" y="2204"/>
                  </a:lnTo>
                  <a:lnTo>
                    <a:pt x="822" y="2230"/>
                  </a:lnTo>
                  <a:lnTo>
                    <a:pt x="822" y="2249"/>
                  </a:lnTo>
                  <a:lnTo>
                    <a:pt x="824" y="2266"/>
                  </a:lnTo>
                  <a:lnTo>
                    <a:pt x="826" y="2278"/>
                  </a:lnTo>
                  <a:lnTo>
                    <a:pt x="827" y="2286"/>
                  </a:lnTo>
                  <a:lnTo>
                    <a:pt x="829" y="2295"/>
                  </a:lnTo>
                  <a:lnTo>
                    <a:pt x="829" y="2298"/>
                  </a:lnTo>
                  <a:lnTo>
                    <a:pt x="831" y="2300"/>
                  </a:lnTo>
                  <a:lnTo>
                    <a:pt x="832" y="2298"/>
                  </a:lnTo>
                  <a:lnTo>
                    <a:pt x="834" y="2291"/>
                  </a:lnTo>
                  <a:lnTo>
                    <a:pt x="836" y="2279"/>
                  </a:lnTo>
                  <a:lnTo>
                    <a:pt x="838" y="2262"/>
                  </a:lnTo>
                  <a:lnTo>
                    <a:pt x="838" y="2240"/>
                  </a:lnTo>
                  <a:lnTo>
                    <a:pt x="839" y="2213"/>
                  </a:lnTo>
                  <a:lnTo>
                    <a:pt x="841" y="2184"/>
                  </a:lnTo>
                  <a:lnTo>
                    <a:pt x="843" y="2157"/>
                  </a:lnTo>
                  <a:lnTo>
                    <a:pt x="844" y="2133"/>
                  </a:lnTo>
                  <a:lnTo>
                    <a:pt x="844" y="2117"/>
                  </a:lnTo>
                  <a:lnTo>
                    <a:pt x="846" y="2112"/>
                  </a:lnTo>
                  <a:lnTo>
                    <a:pt x="848" y="2114"/>
                  </a:lnTo>
                  <a:lnTo>
                    <a:pt x="850" y="2126"/>
                  </a:lnTo>
                  <a:lnTo>
                    <a:pt x="851" y="2139"/>
                  </a:lnTo>
                  <a:lnTo>
                    <a:pt x="853" y="2157"/>
                  </a:lnTo>
                  <a:lnTo>
                    <a:pt x="853" y="2168"/>
                  </a:lnTo>
                  <a:lnTo>
                    <a:pt x="855" y="2172"/>
                  </a:lnTo>
                  <a:lnTo>
                    <a:pt x="856" y="2158"/>
                  </a:lnTo>
                  <a:lnTo>
                    <a:pt x="858" y="2121"/>
                  </a:lnTo>
                  <a:lnTo>
                    <a:pt x="860" y="2051"/>
                  </a:lnTo>
                  <a:lnTo>
                    <a:pt x="860" y="1940"/>
                  </a:lnTo>
                  <a:lnTo>
                    <a:pt x="861" y="1788"/>
                  </a:lnTo>
                  <a:lnTo>
                    <a:pt x="863" y="1595"/>
                  </a:lnTo>
                  <a:lnTo>
                    <a:pt x="865" y="1377"/>
                  </a:lnTo>
                  <a:lnTo>
                    <a:pt x="867" y="1153"/>
                  </a:lnTo>
                  <a:lnTo>
                    <a:pt x="868" y="949"/>
                  </a:lnTo>
                  <a:lnTo>
                    <a:pt x="868" y="790"/>
                  </a:lnTo>
                  <a:lnTo>
                    <a:pt x="870" y="694"/>
                  </a:lnTo>
                  <a:lnTo>
                    <a:pt x="872" y="672"/>
                  </a:lnTo>
                  <a:lnTo>
                    <a:pt x="873" y="716"/>
                  </a:lnTo>
                  <a:lnTo>
                    <a:pt x="875" y="819"/>
                  </a:lnTo>
                  <a:lnTo>
                    <a:pt x="877" y="960"/>
                  </a:lnTo>
                  <a:lnTo>
                    <a:pt x="877" y="1123"/>
                  </a:lnTo>
                  <a:lnTo>
                    <a:pt x="879" y="1290"/>
                  </a:lnTo>
                  <a:lnTo>
                    <a:pt x="880" y="1450"/>
                  </a:lnTo>
                  <a:lnTo>
                    <a:pt x="882" y="1597"/>
                  </a:lnTo>
                  <a:lnTo>
                    <a:pt x="884" y="1727"/>
                  </a:lnTo>
                  <a:lnTo>
                    <a:pt x="884" y="1839"/>
                  </a:lnTo>
                  <a:lnTo>
                    <a:pt x="885" y="1933"/>
                  </a:lnTo>
                  <a:lnTo>
                    <a:pt x="887" y="2010"/>
                  </a:lnTo>
                  <a:lnTo>
                    <a:pt x="889" y="2073"/>
                  </a:lnTo>
                  <a:lnTo>
                    <a:pt x="890" y="2122"/>
                  </a:lnTo>
                  <a:lnTo>
                    <a:pt x="892" y="2163"/>
                  </a:lnTo>
                  <a:lnTo>
                    <a:pt x="892" y="2196"/>
                  </a:lnTo>
                  <a:lnTo>
                    <a:pt x="894" y="2221"/>
                  </a:lnTo>
                  <a:lnTo>
                    <a:pt x="896" y="2242"/>
                  </a:lnTo>
                  <a:lnTo>
                    <a:pt x="897" y="2257"/>
                  </a:lnTo>
                  <a:lnTo>
                    <a:pt x="899" y="2271"/>
                  </a:lnTo>
                  <a:lnTo>
                    <a:pt x="899" y="2281"/>
                  </a:lnTo>
                  <a:lnTo>
                    <a:pt x="901" y="2290"/>
                  </a:lnTo>
                  <a:lnTo>
                    <a:pt x="902" y="2295"/>
                  </a:lnTo>
                  <a:lnTo>
                    <a:pt x="904" y="2300"/>
                  </a:lnTo>
                  <a:lnTo>
                    <a:pt x="906" y="2302"/>
                  </a:lnTo>
                  <a:lnTo>
                    <a:pt x="908" y="2300"/>
                  </a:lnTo>
                  <a:lnTo>
                    <a:pt x="908" y="2296"/>
                  </a:lnTo>
                  <a:lnTo>
                    <a:pt x="909" y="2290"/>
                  </a:lnTo>
                  <a:lnTo>
                    <a:pt x="911" y="2278"/>
                  </a:lnTo>
                  <a:lnTo>
                    <a:pt x="913" y="2261"/>
                  </a:lnTo>
                  <a:lnTo>
                    <a:pt x="914" y="2238"/>
                  </a:lnTo>
                  <a:lnTo>
                    <a:pt x="914" y="2213"/>
                  </a:lnTo>
                  <a:lnTo>
                    <a:pt x="916" y="2187"/>
                  </a:lnTo>
                  <a:lnTo>
                    <a:pt x="918" y="2163"/>
                  </a:lnTo>
                  <a:lnTo>
                    <a:pt x="919" y="2143"/>
                  </a:lnTo>
                  <a:lnTo>
                    <a:pt x="921" y="2131"/>
                  </a:lnTo>
                  <a:lnTo>
                    <a:pt x="923" y="2124"/>
                  </a:lnTo>
                  <a:lnTo>
                    <a:pt x="923" y="2122"/>
                  </a:lnTo>
                  <a:lnTo>
                    <a:pt x="925" y="2122"/>
                  </a:lnTo>
                  <a:lnTo>
                    <a:pt x="926" y="2119"/>
                  </a:lnTo>
                  <a:lnTo>
                    <a:pt x="928" y="2104"/>
                  </a:lnTo>
                  <a:lnTo>
                    <a:pt x="930" y="2068"/>
                  </a:lnTo>
                  <a:lnTo>
                    <a:pt x="931" y="2001"/>
                  </a:lnTo>
                  <a:lnTo>
                    <a:pt x="931" y="1901"/>
                  </a:lnTo>
                  <a:lnTo>
                    <a:pt x="933" y="1762"/>
                  </a:lnTo>
                  <a:lnTo>
                    <a:pt x="935" y="1592"/>
                  </a:lnTo>
                  <a:lnTo>
                    <a:pt x="937" y="1399"/>
                  </a:lnTo>
                  <a:lnTo>
                    <a:pt x="938" y="1204"/>
                  </a:lnTo>
                  <a:lnTo>
                    <a:pt x="938" y="1030"/>
                  </a:lnTo>
                  <a:lnTo>
                    <a:pt x="940" y="901"/>
                  </a:lnTo>
                  <a:lnTo>
                    <a:pt x="942" y="826"/>
                  </a:lnTo>
                  <a:lnTo>
                    <a:pt x="943" y="817"/>
                  </a:lnTo>
                  <a:lnTo>
                    <a:pt x="945" y="867"/>
                  </a:lnTo>
                  <a:lnTo>
                    <a:pt x="947" y="964"/>
                  </a:lnTo>
                  <a:lnTo>
                    <a:pt x="947" y="1095"/>
                  </a:lnTo>
                  <a:lnTo>
                    <a:pt x="948" y="1242"/>
                  </a:lnTo>
                  <a:lnTo>
                    <a:pt x="950" y="1390"/>
                  </a:lnTo>
                  <a:lnTo>
                    <a:pt x="952" y="1534"/>
                  </a:lnTo>
                  <a:lnTo>
                    <a:pt x="954" y="1665"/>
                  </a:lnTo>
                  <a:lnTo>
                    <a:pt x="954" y="1779"/>
                  </a:lnTo>
                  <a:lnTo>
                    <a:pt x="955" y="1878"/>
                  </a:lnTo>
                  <a:lnTo>
                    <a:pt x="957" y="1962"/>
                  </a:lnTo>
                  <a:lnTo>
                    <a:pt x="959" y="2032"/>
                  </a:lnTo>
                  <a:lnTo>
                    <a:pt x="960" y="2088"/>
                  </a:lnTo>
                  <a:lnTo>
                    <a:pt x="962" y="2134"/>
                  </a:lnTo>
                  <a:lnTo>
                    <a:pt x="962" y="2170"/>
                  </a:lnTo>
                  <a:lnTo>
                    <a:pt x="964" y="2201"/>
                  </a:lnTo>
                  <a:lnTo>
                    <a:pt x="966" y="2225"/>
                  </a:lnTo>
                  <a:lnTo>
                    <a:pt x="967" y="2244"/>
                  </a:lnTo>
                  <a:lnTo>
                    <a:pt x="969" y="2259"/>
                  </a:lnTo>
                  <a:lnTo>
                    <a:pt x="969" y="2271"/>
                  </a:lnTo>
                  <a:lnTo>
                    <a:pt x="971" y="2279"/>
                  </a:lnTo>
                  <a:lnTo>
                    <a:pt x="972" y="2288"/>
                  </a:lnTo>
                  <a:lnTo>
                    <a:pt x="974" y="2293"/>
                  </a:lnTo>
                  <a:lnTo>
                    <a:pt x="976" y="2298"/>
                  </a:lnTo>
                  <a:lnTo>
                    <a:pt x="977" y="2300"/>
                  </a:lnTo>
                  <a:lnTo>
                    <a:pt x="977" y="2302"/>
                  </a:lnTo>
                  <a:lnTo>
                    <a:pt x="979" y="2300"/>
                  </a:lnTo>
                  <a:lnTo>
                    <a:pt x="981" y="2296"/>
                  </a:lnTo>
                  <a:lnTo>
                    <a:pt x="983" y="2288"/>
                  </a:lnTo>
                  <a:lnTo>
                    <a:pt x="984" y="2276"/>
                  </a:lnTo>
                  <a:lnTo>
                    <a:pt x="984" y="2259"/>
                  </a:lnTo>
                  <a:lnTo>
                    <a:pt x="986" y="2238"/>
                  </a:lnTo>
                  <a:lnTo>
                    <a:pt x="988" y="2215"/>
                  </a:lnTo>
                  <a:lnTo>
                    <a:pt x="989" y="2191"/>
                  </a:lnTo>
                  <a:lnTo>
                    <a:pt x="991" y="2167"/>
                  </a:lnTo>
                  <a:lnTo>
                    <a:pt x="993" y="2145"/>
                  </a:lnTo>
                  <a:lnTo>
                    <a:pt x="993" y="212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95187C6A-6625-1502-E137-AB941AAB8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7063" y="3427413"/>
              <a:ext cx="1557338" cy="2155825"/>
            </a:xfrm>
            <a:custGeom>
              <a:avLst/>
              <a:gdLst>
                <a:gd name="T0" fmla="*/ 15 w 981"/>
                <a:gd name="T1" fmla="*/ 174 h 1358"/>
                <a:gd name="T2" fmla="*/ 31 w 981"/>
                <a:gd name="T3" fmla="*/ 880 h 1358"/>
                <a:gd name="T4" fmla="*/ 46 w 981"/>
                <a:gd name="T5" fmla="*/ 1327 h 1358"/>
                <a:gd name="T6" fmla="*/ 63 w 981"/>
                <a:gd name="T7" fmla="*/ 1315 h 1358"/>
                <a:gd name="T8" fmla="*/ 78 w 981"/>
                <a:gd name="T9" fmla="*/ 568 h 1358"/>
                <a:gd name="T10" fmla="*/ 94 w 981"/>
                <a:gd name="T11" fmla="*/ 679 h 1358"/>
                <a:gd name="T12" fmla="*/ 109 w 981"/>
                <a:gd name="T13" fmla="*/ 1297 h 1358"/>
                <a:gd name="T14" fmla="*/ 124 w 981"/>
                <a:gd name="T15" fmla="*/ 1351 h 1358"/>
                <a:gd name="T16" fmla="*/ 140 w 981"/>
                <a:gd name="T17" fmla="*/ 773 h 1358"/>
                <a:gd name="T18" fmla="*/ 155 w 981"/>
                <a:gd name="T19" fmla="*/ 592 h 1358"/>
                <a:gd name="T20" fmla="*/ 170 w 981"/>
                <a:gd name="T21" fmla="*/ 1276 h 1358"/>
                <a:gd name="T22" fmla="*/ 186 w 981"/>
                <a:gd name="T23" fmla="*/ 1353 h 1358"/>
                <a:gd name="T24" fmla="*/ 201 w 981"/>
                <a:gd name="T25" fmla="*/ 800 h 1358"/>
                <a:gd name="T26" fmla="*/ 217 w 981"/>
                <a:gd name="T27" fmla="*/ 665 h 1358"/>
                <a:gd name="T28" fmla="*/ 232 w 981"/>
                <a:gd name="T29" fmla="*/ 1283 h 1358"/>
                <a:gd name="T30" fmla="*/ 247 w 981"/>
                <a:gd name="T31" fmla="*/ 1351 h 1358"/>
                <a:gd name="T32" fmla="*/ 263 w 981"/>
                <a:gd name="T33" fmla="*/ 647 h 1358"/>
                <a:gd name="T34" fmla="*/ 278 w 981"/>
                <a:gd name="T35" fmla="*/ 865 h 1358"/>
                <a:gd name="T36" fmla="*/ 293 w 981"/>
                <a:gd name="T37" fmla="*/ 1307 h 1358"/>
                <a:gd name="T38" fmla="*/ 310 w 981"/>
                <a:gd name="T39" fmla="*/ 1315 h 1358"/>
                <a:gd name="T40" fmla="*/ 326 w 981"/>
                <a:gd name="T41" fmla="*/ 425 h 1358"/>
                <a:gd name="T42" fmla="*/ 341 w 981"/>
                <a:gd name="T43" fmla="*/ 1136 h 1358"/>
                <a:gd name="T44" fmla="*/ 356 w 981"/>
                <a:gd name="T45" fmla="*/ 1336 h 1358"/>
                <a:gd name="T46" fmla="*/ 372 w 981"/>
                <a:gd name="T47" fmla="*/ 1092 h 1358"/>
                <a:gd name="T48" fmla="*/ 387 w 981"/>
                <a:gd name="T49" fmla="*/ 703 h 1358"/>
                <a:gd name="T50" fmla="*/ 402 w 981"/>
                <a:gd name="T51" fmla="*/ 1276 h 1358"/>
                <a:gd name="T52" fmla="*/ 418 w 981"/>
                <a:gd name="T53" fmla="*/ 1331 h 1358"/>
                <a:gd name="T54" fmla="*/ 433 w 981"/>
                <a:gd name="T55" fmla="*/ 611 h 1358"/>
                <a:gd name="T56" fmla="*/ 449 w 981"/>
                <a:gd name="T57" fmla="*/ 1128 h 1358"/>
                <a:gd name="T58" fmla="*/ 464 w 981"/>
                <a:gd name="T59" fmla="*/ 1333 h 1358"/>
                <a:gd name="T60" fmla="*/ 479 w 981"/>
                <a:gd name="T61" fmla="*/ 979 h 1358"/>
                <a:gd name="T62" fmla="*/ 495 w 981"/>
                <a:gd name="T63" fmla="*/ 930 h 1358"/>
                <a:gd name="T64" fmla="*/ 510 w 981"/>
                <a:gd name="T65" fmla="*/ 1309 h 1358"/>
                <a:gd name="T66" fmla="*/ 525 w 981"/>
                <a:gd name="T67" fmla="*/ 1210 h 1358"/>
                <a:gd name="T68" fmla="*/ 541 w 981"/>
                <a:gd name="T69" fmla="*/ 809 h 1358"/>
                <a:gd name="T70" fmla="*/ 556 w 981"/>
                <a:gd name="T71" fmla="*/ 1273 h 1358"/>
                <a:gd name="T72" fmla="*/ 571 w 981"/>
                <a:gd name="T73" fmla="*/ 1286 h 1358"/>
                <a:gd name="T74" fmla="*/ 587 w 981"/>
                <a:gd name="T75" fmla="*/ 805 h 1358"/>
                <a:gd name="T76" fmla="*/ 602 w 981"/>
                <a:gd name="T77" fmla="*/ 1240 h 1358"/>
                <a:gd name="T78" fmla="*/ 617 w 981"/>
                <a:gd name="T79" fmla="*/ 1300 h 1358"/>
                <a:gd name="T80" fmla="*/ 633 w 981"/>
                <a:gd name="T81" fmla="*/ 857 h 1358"/>
                <a:gd name="T82" fmla="*/ 648 w 981"/>
                <a:gd name="T83" fmla="*/ 1235 h 1358"/>
                <a:gd name="T84" fmla="*/ 664 w 981"/>
                <a:gd name="T85" fmla="*/ 1290 h 1358"/>
                <a:gd name="T86" fmla="*/ 679 w 981"/>
                <a:gd name="T87" fmla="*/ 913 h 1358"/>
                <a:gd name="T88" fmla="*/ 694 w 981"/>
                <a:gd name="T89" fmla="*/ 1252 h 1358"/>
                <a:gd name="T90" fmla="*/ 710 w 981"/>
                <a:gd name="T91" fmla="*/ 1249 h 1358"/>
                <a:gd name="T92" fmla="*/ 725 w 981"/>
                <a:gd name="T93" fmla="*/ 993 h 1358"/>
                <a:gd name="T94" fmla="*/ 740 w 981"/>
                <a:gd name="T95" fmla="*/ 1283 h 1358"/>
                <a:gd name="T96" fmla="*/ 756 w 981"/>
                <a:gd name="T97" fmla="*/ 1157 h 1358"/>
                <a:gd name="T98" fmla="*/ 771 w 981"/>
                <a:gd name="T99" fmla="*/ 1102 h 1358"/>
                <a:gd name="T100" fmla="*/ 786 w 981"/>
                <a:gd name="T101" fmla="*/ 1307 h 1358"/>
                <a:gd name="T102" fmla="*/ 802 w 981"/>
                <a:gd name="T103" fmla="*/ 1049 h 1358"/>
                <a:gd name="T104" fmla="*/ 817 w 981"/>
                <a:gd name="T105" fmla="*/ 1201 h 1358"/>
                <a:gd name="T106" fmla="*/ 832 w 981"/>
                <a:gd name="T107" fmla="*/ 1285 h 1358"/>
                <a:gd name="T108" fmla="*/ 849 w 981"/>
                <a:gd name="T109" fmla="*/ 1063 h 1358"/>
                <a:gd name="T110" fmla="*/ 865 w 981"/>
                <a:gd name="T111" fmla="*/ 1278 h 1358"/>
                <a:gd name="T112" fmla="*/ 880 w 981"/>
                <a:gd name="T113" fmla="*/ 1136 h 1358"/>
                <a:gd name="T114" fmla="*/ 896 w 981"/>
                <a:gd name="T115" fmla="*/ 1205 h 1358"/>
                <a:gd name="T116" fmla="*/ 911 w 981"/>
                <a:gd name="T117" fmla="*/ 1281 h 1358"/>
                <a:gd name="T118" fmla="*/ 926 w 981"/>
                <a:gd name="T119" fmla="*/ 1118 h 1358"/>
                <a:gd name="T120" fmla="*/ 942 w 981"/>
                <a:gd name="T121" fmla="*/ 1288 h 1358"/>
                <a:gd name="T122" fmla="*/ 957 w 981"/>
                <a:gd name="T123" fmla="*/ 1126 h 1358"/>
                <a:gd name="T124" fmla="*/ 972 w 981"/>
                <a:gd name="T125" fmla="*/ 1256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81" h="1358">
                  <a:moveTo>
                    <a:pt x="0" y="1184"/>
                  </a:moveTo>
                  <a:lnTo>
                    <a:pt x="2" y="1162"/>
                  </a:lnTo>
                  <a:lnTo>
                    <a:pt x="3" y="1135"/>
                  </a:lnTo>
                  <a:lnTo>
                    <a:pt x="5" y="1094"/>
                  </a:lnTo>
                  <a:lnTo>
                    <a:pt x="7" y="1031"/>
                  </a:lnTo>
                  <a:lnTo>
                    <a:pt x="8" y="938"/>
                  </a:lnTo>
                  <a:lnTo>
                    <a:pt x="8" y="814"/>
                  </a:lnTo>
                  <a:lnTo>
                    <a:pt x="10" y="662"/>
                  </a:lnTo>
                  <a:lnTo>
                    <a:pt x="12" y="493"/>
                  </a:lnTo>
                  <a:lnTo>
                    <a:pt x="13" y="324"/>
                  </a:lnTo>
                  <a:lnTo>
                    <a:pt x="15" y="174"/>
                  </a:lnTo>
                  <a:lnTo>
                    <a:pt x="15" y="63"/>
                  </a:lnTo>
                  <a:lnTo>
                    <a:pt x="17" y="3"/>
                  </a:lnTo>
                  <a:lnTo>
                    <a:pt x="19" y="0"/>
                  </a:lnTo>
                  <a:lnTo>
                    <a:pt x="20" y="49"/>
                  </a:lnTo>
                  <a:lnTo>
                    <a:pt x="22" y="142"/>
                  </a:lnTo>
                  <a:lnTo>
                    <a:pt x="24" y="261"/>
                  </a:lnTo>
                  <a:lnTo>
                    <a:pt x="24" y="394"/>
                  </a:lnTo>
                  <a:lnTo>
                    <a:pt x="25" y="531"/>
                  </a:lnTo>
                  <a:lnTo>
                    <a:pt x="27" y="659"/>
                  </a:lnTo>
                  <a:lnTo>
                    <a:pt x="29" y="776"/>
                  </a:lnTo>
                  <a:lnTo>
                    <a:pt x="31" y="880"/>
                  </a:lnTo>
                  <a:lnTo>
                    <a:pt x="31" y="969"/>
                  </a:lnTo>
                  <a:lnTo>
                    <a:pt x="32" y="1044"/>
                  </a:lnTo>
                  <a:lnTo>
                    <a:pt x="34" y="1107"/>
                  </a:lnTo>
                  <a:lnTo>
                    <a:pt x="36" y="1159"/>
                  </a:lnTo>
                  <a:lnTo>
                    <a:pt x="37" y="1201"/>
                  </a:lnTo>
                  <a:lnTo>
                    <a:pt x="39" y="1235"/>
                  </a:lnTo>
                  <a:lnTo>
                    <a:pt x="39" y="1263"/>
                  </a:lnTo>
                  <a:lnTo>
                    <a:pt x="41" y="1285"/>
                  </a:lnTo>
                  <a:lnTo>
                    <a:pt x="42" y="1302"/>
                  </a:lnTo>
                  <a:lnTo>
                    <a:pt x="44" y="1315"/>
                  </a:lnTo>
                  <a:lnTo>
                    <a:pt x="46" y="1327"/>
                  </a:lnTo>
                  <a:lnTo>
                    <a:pt x="46" y="1336"/>
                  </a:lnTo>
                  <a:lnTo>
                    <a:pt x="48" y="1343"/>
                  </a:lnTo>
                  <a:lnTo>
                    <a:pt x="49" y="1350"/>
                  </a:lnTo>
                  <a:lnTo>
                    <a:pt x="51" y="1353"/>
                  </a:lnTo>
                  <a:lnTo>
                    <a:pt x="53" y="1356"/>
                  </a:lnTo>
                  <a:lnTo>
                    <a:pt x="54" y="1358"/>
                  </a:lnTo>
                  <a:lnTo>
                    <a:pt x="56" y="1356"/>
                  </a:lnTo>
                  <a:lnTo>
                    <a:pt x="58" y="1353"/>
                  </a:lnTo>
                  <a:lnTo>
                    <a:pt x="60" y="1344"/>
                  </a:lnTo>
                  <a:lnTo>
                    <a:pt x="61" y="1333"/>
                  </a:lnTo>
                  <a:lnTo>
                    <a:pt x="63" y="1315"/>
                  </a:lnTo>
                  <a:lnTo>
                    <a:pt x="63" y="1295"/>
                  </a:lnTo>
                  <a:lnTo>
                    <a:pt x="65" y="1269"/>
                  </a:lnTo>
                  <a:lnTo>
                    <a:pt x="66" y="1240"/>
                  </a:lnTo>
                  <a:lnTo>
                    <a:pt x="68" y="1206"/>
                  </a:lnTo>
                  <a:lnTo>
                    <a:pt x="70" y="1165"/>
                  </a:lnTo>
                  <a:lnTo>
                    <a:pt x="70" y="1114"/>
                  </a:lnTo>
                  <a:lnTo>
                    <a:pt x="71" y="1049"/>
                  </a:lnTo>
                  <a:lnTo>
                    <a:pt x="73" y="962"/>
                  </a:lnTo>
                  <a:lnTo>
                    <a:pt x="75" y="851"/>
                  </a:lnTo>
                  <a:lnTo>
                    <a:pt x="77" y="718"/>
                  </a:lnTo>
                  <a:lnTo>
                    <a:pt x="78" y="568"/>
                  </a:lnTo>
                  <a:lnTo>
                    <a:pt x="78" y="415"/>
                  </a:lnTo>
                  <a:lnTo>
                    <a:pt x="80" y="276"/>
                  </a:lnTo>
                  <a:lnTo>
                    <a:pt x="82" y="167"/>
                  </a:lnTo>
                  <a:lnTo>
                    <a:pt x="83" y="102"/>
                  </a:lnTo>
                  <a:lnTo>
                    <a:pt x="85" y="90"/>
                  </a:lnTo>
                  <a:lnTo>
                    <a:pt x="85" y="126"/>
                  </a:lnTo>
                  <a:lnTo>
                    <a:pt x="87" y="203"/>
                  </a:lnTo>
                  <a:lnTo>
                    <a:pt x="89" y="309"/>
                  </a:lnTo>
                  <a:lnTo>
                    <a:pt x="90" y="432"/>
                  </a:lnTo>
                  <a:lnTo>
                    <a:pt x="92" y="558"/>
                  </a:lnTo>
                  <a:lnTo>
                    <a:pt x="94" y="679"/>
                  </a:lnTo>
                  <a:lnTo>
                    <a:pt x="94" y="792"/>
                  </a:lnTo>
                  <a:lnTo>
                    <a:pt x="95" y="891"/>
                  </a:lnTo>
                  <a:lnTo>
                    <a:pt x="97" y="976"/>
                  </a:lnTo>
                  <a:lnTo>
                    <a:pt x="99" y="1049"/>
                  </a:lnTo>
                  <a:lnTo>
                    <a:pt x="100" y="1109"/>
                  </a:lnTo>
                  <a:lnTo>
                    <a:pt x="100" y="1159"/>
                  </a:lnTo>
                  <a:lnTo>
                    <a:pt x="102" y="1199"/>
                  </a:lnTo>
                  <a:lnTo>
                    <a:pt x="104" y="1232"/>
                  </a:lnTo>
                  <a:lnTo>
                    <a:pt x="106" y="1259"/>
                  </a:lnTo>
                  <a:lnTo>
                    <a:pt x="107" y="1280"/>
                  </a:lnTo>
                  <a:lnTo>
                    <a:pt x="109" y="1297"/>
                  </a:lnTo>
                  <a:lnTo>
                    <a:pt x="109" y="1310"/>
                  </a:lnTo>
                  <a:lnTo>
                    <a:pt x="111" y="1322"/>
                  </a:lnTo>
                  <a:lnTo>
                    <a:pt x="112" y="1331"/>
                  </a:lnTo>
                  <a:lnTo>
                    <a:pt x="114" y="1338"/>
                  </a:lnTo>
                  <a:lnTo>
                    <a:pt x="116" y="1344"/>
                  </a:lnTo>
                  <a:lnTo>
                    <a:pt x="116" y="1348"/>
                  </a:lnTo>
                  <a:lnTo>
                    <a:pt x="118" y="1351"/>
                  </a:lnTo>
                  <a:lnTo>
                    <a:pt x="119" y="1355"/>
                  </a:lnTo>
                  <a:lnTo>
                    <a:pt x="121" y="1355"/>
                  </a:lnTo>
                  <a:lnTo>
                    <a:pt x="123" y="1355"/>
                  </a:lnTo>
                  <a:lnTo>
                    <a:pt x="124" y="1351"/>
                  </a:lnTo>
                  <a:lnTo>
                    <a:pt x="124" y="1344"/>
                  </a:lnTo>
                  <a:lnTo>
                    <a:pt x="126" y="1334"/>
                  </a:lnTo>
                  <a:lnTo>
                    <a:pt x="128" y="1319"/>
                  </a:lnTo>
                  <a:lnTo>
                    <a:pt x="129" y="1295"/>
                  </a:lnTo>
                  <a:lnTo>
                    <a:pt x="131" y="1264"/>
                  </a:lnTo>
                  <a:lnTo>
                    <a:pt x="133" y="1223"/>
                  </a:lnTo>
                  <a:lnTo>
                    <a:pt x="133" y="1169"/>
                  </a:lnTo>
                  <a:lnTo>
                    <a:pt x="135" y="1097"/>
                  </a:lnTo>
                  <a:lnTo>
                    <a:pt x="136" y="1008"/>
                  </a:lnTo>
                  <a:lnTo>
                    <a:pt x="138" y="899"/>
                  </a:lnTo>
                  <a:lnTo>
                    <a:pt x="140" y="773"/>
                  </a:lnTo>
                  <a:lnTo>
                    <a:pt x="140" y="633"/>
                  </a:lnTo>
                  <a:lnTo>
                    <a:pt x="141" y="491"/>
                  </a:lnTo>
                  <a:lnTo>
                    <a:pt x="143" y="362"/>
                  </a:lnTo>
                  <a:lnTo>
                    <a:pt x="145" y="261"/>
                  </a:lnTo>
                  <a:lnTo>
                    <a:pt x="147" y="198"/>
                  </a:lnTo>
                  <a:lnTo>
                    <a:pt x="148" y="179"/>
                  </a:lnTo>
                  <a:lnTo>
                    <a:pt x="148" y="206"/>
                  </a:lnTo>
                  <a:lnTo>
                    <a:pt x="150" y="273"/>
                  </a:lnTo>
                  <a:lnTo>
                    <a:pt x="152" y="367"/>
                  </a:lnTo>
                  <a:lnTo>
                    <a:pt x="153" y="476"/>
                  </a:lnTo>
                  <a:lnTo>
                    <a:pt x="155" y="592"/>
                  </a:lnTo>
                  <a:lnTo>
                    <a:pt x="155" y="705"/>
                  </a:lnTo>
                  <a:lnTo>
                    <a:pt x="157" y="809"/>
                  </a:lnTo>
                  <a:lnTo>
                    <a:pt x="159" y="903"/>
                  </a:lnTo>
                  <a:lnTo>
                    <a:pt x="160" y="984"/>
                  </a:lnTo>
                  <a:lnTo>
                    <a:pt x="162" y="1053"/>
                  </a:lnTo>
                  <a:lnTo>
                    <a:pt x="164" y="1111"/>
                  </a:lnTo>
                  <a:lnTo>
                    <a:pt x="164" y="1159"/>
                  </a:lnTo>
                  <a:lnTo>
                    <a:pt x="165" y="1198"/>
                  </a:lnTo>
                  <a:lnTo>
                    <a:pt x="167" y="1230"/>
                  </a:lnTo>
                  <a:lnTo>
                    <a:pt x="169" y="1256"/>
                  </a:lnTo>
                  <a:lnTo>
                    <a:pt x="170" y="1276"/>
                  </a:lnTo>
                  <a:lnTo>
                    <a:pt x="170" y="1293"/>
                  </a:lnTo>
                  <a:lnTo>
                    <a:pt x="172" y="1307"/>
                  </a:lnTo>
                  <a:lnTo>
                    <a:pt x="174" y="1317"/>
                  </a:lnTo>
                  <a:lnTo>
                    <a:pt x="176" y="1326"/>
                  </a:lnTo>
                  <a:lnTo>
                    <a:pt x="177" y="1334"/>
                  </a:lnTo>
                  <a:lnTo>
                    <a:pt x="179" y="1339"/>
                  </a:lnTo>
                  <a:lnTo>
                    <a:pt x="179" y="1344"/>
                  </a:lnTo>
                  <a:lnTo>
                    <a:pt x="181" y="1348"/>
                  </a:lnTo>
                  <a:lnTo>
                    <a:pt x="182" y="1351"/>
                  </a:lnTo>
                  <a:lnTo>
                    <a:pt x="184" y="1353"/>
                  </a:lnTo>
                  <a:lnTo>
                    <a:pt x="186" y="1353"/>
                  </a:lnTo>
                  <a:lnTo>
                    <a:pt x="188" y="1351"/>
                  </a:lnTo>
                  <a:lnTo>
                    <a:pt x="188" y="1346"/>
                  </a:lnTo>
                  <a:lnTo>
                    <a:pt x="189" y="1338"/>
                  </a:lnTo>
                  <a:lnTo>
                    <a:pt x="191" y="1322"/>
                  </a:lnTo>
                  <a:lnTo>
                    <a:pt x="193" y="1297"/>
                  </a:lnTo>
                  <a:lnTo>
                    <a:pt x="194" y="1259"/>
                  </a:lnTo>
                  <a:lnTo>
                    <a:pt x="194" y="1206"/>
                  </a:lnTo>
                  <a:lnTo>
                    <a:pt x="196" y="1136"/>
                  </a:lnTo>
                  <a:lnTo>
                    <a:pt x="198" y="1042"/>
                  </a:lnTo>
                  <a:lnTo>
                    <a:pt x="199" y="930"/>
                  </a:lnTo>
                  <a:lnTo>
                    <a:pt x="201" y="800"/>
                  </a:lnTo>
                  <a:lnTo>
                    <a:pt x="203" y="662"/>
                  </a:lnTo>
                  <a:lnTo>
                    <a:pt x="203" y="527"/>
                  </a:lnTo>
                  <a:lnTo>
                    <a:pt x="205" y="408"/>
                  </a:lnTo>
                  <a:lnTo>
                    <a:pt x="206" y="319"/>
                  </a:lnTo>
                  <a:lnTo>
                    <a:pt x="208" y="268"/>
                  </a:lnTo>
                  <a:lnTo>
                    <a:pt x="210" y="261"/>
                  </a:lnTo>
                  <a:lnTo>
                    <a:pt x="210" y="293"/>
                  </a:lnTo>
                  <a:lnTo>
                    <a:pt x="211" y="362"/>
                  </a:lnTo>
                  <a:lnTo>
                    <a:pt x="213" y="454"/>
                  </a:lnTo>
                  <a:lnTo>
                    <a:pt x="215" y="558"/>
                  </a:lnTo>
                  <a:lnTo>
                    <a:pt x="217" y="665"/>
                  </a:lnTo>
                  <a:lnTo>
                    <a:pt x="218" y="768"/>
                  </a:lnTo>
                  <a:lnTo>
                    <a:pt x="218" y="863"/>
                  </a:lnTo>
                  <a:lnTo>
                    <a:pt x="220" y="949"/>
                  </a:lnTo>
                  <a:lnTo>
                    <a:pt x="222" y="1022"/>
                  </a:lnTo>
                  <a:lnTo>
                    <a:pt x="223" y="1083"/>
                  </a:lnTo>
                  <a:lnTo>
                    <a:pt x="225" y="1136"/>
                  </a:lnTo>
                  <a:lnTo>
                    <a:pt x="225" y="1179"/>
                  </a:lnTo>
                  <a:lnTo>
                    <a:pt x="227" y="1213"/>
                  </a:lnTo>
                  <a:lnTo>
                    <a:pt x="228" y="1242"/>
                  </a:lnTo>
                  <a:lnTo>
                    <a:pt x="230" y="1264"/>
                  </a:lnTo>
                  <a:lnTo>
                    <a:pt x="232" y="1283"/>
                  </a:lnTo>
                  <a:lnTo>
                    <a:pt x="234" y="1298"/>
                  </a:lnTo>
                  <a:lnTo>
                    <a:pt x="234" y="1310"/>
                  </a:lnTo>
                  <a:lnTo>
                    <a:pt x="235" y="1321"/>
                  </a:lnTo>
                  <a:lnTo>
                    <a:pt x="237" y="1327"/>
                  </a:lnTo>
                  <a:lnTo>
                    <a:pt x="239" y="1334"/>
                  </a:lnTo>
                  <a:lnTo>
                    <a:pt x="240" y="1339"/>
                  </a:lnTo>
                  <a:lnTo>
                    <a:pt x="242" y="1344"/>
                  </a:lnTo>
                  <a:lnTo>
                    <a:pt x="242" y="1348"/>
                  </a:lnTo>
                  <a:lnTo>
                    <a:pt x="244" y="1351"/>
                  </a:lnTo>
                  <a:lnTo>
                    <a:pt x="246" y="1351"/>
                  </a:lnTo>
                  <a:lnTo>
                    <a:pt x="247" y="1351"/>
                  </a:lnTo>
                  <a:lnTo>
                    <a:pt x="249" y="1348"/>
                  </a:lnTo>
                  <a:lnTo>
                    <a:pt x="249" y="1339"/>
                  </a:lnTo>
                  <a:lnTo>
                    <a:pt x="251" y="1324"/>
                  </a:lnTo>
                  <a:lnTo>
                    <a:pt x="252" y="1300"/>
                  </a:lnTo>
                  <a:lnTo>
                    <a:pt x="254" y="1261"/>
                  </a:lnTo>
                  <a:lnTo>
                    <a:pt x="256" y="1203"/>
                  </a:lnTo>
                  <a:lnTo>
                    <a:pt x="257" y="1126"/>
                  </a:lnTo>
                  <a:lnTo>
                    <a:pt x="257" y="1027"/>
                  </a:lnTo>
                  <a:lnTo>
                    <a:pt x="259" y="909"/>
                  </a:lnTo>
                  <a:lnTo>
                    <a:pt x="261" y="778"/>
                  </a:lnTo>
                  <a:lnTo>
                    <a:pt x="263" y="647"/>
                  </a:lnTo>
                  <a:lnTo>
                    <a:pt x="264" y="526"/>
                  </a:lnTo>
                  <a:lnTo>
                    <a:pt x="264" y="428"/>
                  </a:lnTo>
                  <a:lnTo>
                    <a:pt x="266" y="365"/>
                  </a:lnTo>
                  <a:lnTo>
                    <a:pt x="268" y="343"/>
                  </a:lnTo>
                  <a:lnTo>
                    <a:pt x="269" y="360"/>
                  </a:lnTo>
                  <a:lnTo>
                    <a:pt x="271" y="411"/>
                  </a:lnTo>
                  <a:lnTo>
                    <a:pt x="273" y="488"/>
                  </a:lnTo>
                  <a:lnTo>
                    <a:pt x="273" y="580"/>
                  </a:lnTo>
                  <a:lnTo>
                    <a:pt x="275" y="679"/>
                  </a:lnTo>
                  <a:lnTo>
                    <a:pt x="276" y="775"/>
                  </a:lnTo>
                  <a:lnTo>
                    <a:pt x="278" y="865"/>
                  </a:lnTo>
                  <a:lnTo>
                    <a:pt x="280" y="947"/>
                  </a:lnTo>
                  <a:lnTo>
                    <a:pt x="280" y="1019"/>
                  </a:lnTo>
                  <a:lnTo>
                    <a:pt x="281" y="1080"/>
                  </a:lnTo>
                  <a:lnTo>
                    <a:pt x="283" y="1131"/>
                  </a:lnTo>
                  <a:lnTo>
                    <a:pt x="285" y="1174"/>
                  </a:lnTo>
                  <a:lnTo>
                    <a:pt x="286" y="1210"/>
                  </a:lnTo>
                  <a:lnTo>
                    <a:pt x="288" y="1239"/>
                  </a:lnTo>
                  <a:lnTo>
                    <a:pt x="288" y="1261"/>
                  </a:lnTo>
                  <a:lnTo>
                    <a:pt x="290" y="1280"/>
                  </a:lnTo>
                  <a:lnTo>
                    <a:pt x="292" y="1295"/>
                  </a:lnTo>
                  <a:lnTo>
                    <a:pt x="293" y="1307"/>
                  </a:lnTo>
                  <a:lnTo>
                    <a:pt x="295" y="1317"/>
                  </a:lnTo>
                  <a:lnTo>
                    <a:pt x="295" y="1326"/>
                  </a:lnTo>
                  <a:lnTo>
                    <a:pt x="297" y="1331"/>
                  </a:lnTo>
                  <a:lnTo>
                    <a:pt x="298" y="1338"/>
                  </a:lnTo>
                  <a:lnTo>
                    <a:pt x="300" y="1341"/>
                  </a:lnTo>
                  <a:lnTo>
                    <a:pt x="302" y="1344"/>
                  </a:lnTo>
                  <a:lnTo>
                    <a:pt x="304" y="1348"/>
                  </a:lnTo>
                  <a:lnTo>
                    <a:pt x="305" y="1348"/>
                  </a:lnTo>
                  <a:lnTo>
                    <a:pt x="307" y="1343"/>
                  </a:lnTo>
                  <a:lnTo>
                    <a:pt x="309" y="1333"/>
                  </a:lnTo>
                  <a:lnTo>
                    <a:pt x="310" y="1315"/>
                  </a:lnTo>
                  <a:lnTo>
                    <a:pt x="312" y="1285"/>
                  </a:lnTo>
                  <a:lnTo>
                    <a:pt x="312" y="1240"/>
                  </a:lnTo>
                  <a:lnTo>
                    <a:pt x="314" y="1176"/>
                  </a:lnTo>
                  <a:lnTo>
                    <a:pt x="315" y="1092"/>
                  </a:lnTo>
                  <a:lnTo>
                    <a:pt x="317" y="988"/>
                  </a:lnTo>
                  <a:lnTo>
                    <a:pt x="319" y="868"/>
                  </a:lnTo>
                  <a:lnTo>
                    <a:pt x="319" y="744"/>
                  </a:lnTo>
                  <a:lnTo>
                    <a:pt x="321" y="626"/>
                  </a:lnTo>
                  <a:lnTo>
                    <a:pt x="322" y="526"/>
                  </a:lnTo>
                  <a:lnTo>
                    <a:pt x="324" y="457"/>
                  </a:lnTo>
                  <a:lnTo>
                    <a:pt x="326" y="425"/>
                  </a:lnTo>
                  <a:lnTo>
                    <a:pt x="327" y="430"/>
                  </a:lnTo>
                  <a:lnTo>
                    <a:pt x="327" y="469"/>
                  </a:lnTo>
                  <a:lnTo>
                    <a:pt x="329" y="536"/>
                  </a:lnTo>
                  <a:lnTo>
                    <a:pt x="331" y="618"/>
                  </a:lnTo>
                  <a:lnTo>
                    <a:pt x="333" y="708"/>
                  </a:lnTo>
                  <a:lnTo>
                    <a:pt x="334" y="797"/>
                  </a:lnTo>
                  <a:lnTo>
                    <a:pt x="334" y="882"/>
                  </a:lnTo>
                  <a:lnTo>
                    <a:pt x="336" y="959"/>
                  </a:lnTo>
                  <a:lnTo>
                    <a:pt x="338" y="1027"/>
                  </a:lnTo>
                  <a:lnTo>
                    <a:pt x="339" y="1087"/>
                  </a:lnTo>
                  <a:lnTo>
                    <a:pt x="341" y="1136"/>
                  </a:lnTo>
                  <a:lnTo>
                    <a:pt x="343" y="1177"/>
                  </a:lnTo>
                  <a:lnTo>
                    <a:pt x="343" y="1211"/>
                  </a:lnTo>
                  <a:lnTo>
                    <a:pt x="344" y="1240"/>
                  </a:lnTo>
                  <a:lnTo>
                    <a:pt x="346" y="1263"/>
                  </a:lnTo>
                  <a:lnTo>
                    <a:pt x="348" y="1281"/>
                  </a:lnTo>
                  <a:lnTo>
                    <a:pt x="350" y="1295"/>
                  </a:lnTo>
                  <a:lnTo>
                    <a:pt x="350" y="1307"/>
                  </a:lnTo>
                  <a:lnTo>
                    <a:pt x="351" y="1317"/>
                  </a:lnTo>
                  <a:lnTo>
                    <a:pt x="353" y="1324"/>
                  </a:lnTo>
                  <a:lnTo>
                    <a:pt x="355" y="1331"/>
                  </a:lnTo>
                  <a:lnTo>
                    <a:pt x="356" y="1336"/>
                  </a:lnTo>
                  <a:lnTo>
                    <a:pt x="358" y="1341"/>
                  </a:lnTo>
                  <a:lnTo>
                    <a:pt x="358" y="1343"/>
                  </a:lnTo>
                  <a:lnTo>
                    <a:pt x="360" y="1344"/>
                  </a:lnTo>
                  <a:lnTo>
                    <a:pt x="362" y="1344"/>
                  </a:lnTo>
                  <a:lnTo>
                    <a:pt x="363" y="1339"/>
                  </a:lnTo>
                  <a:lnTo>
                    <a:pt x="365" y="1329"/>
                  </a:lnTo>
                  <a:lnTo>
                    <a:pt x="367" y="1312"/>
                  </a:lnTo>
                  <a:lnTo>
                    <a:pt x="367" y="1281"/>
                  </a:lnTo>
                  <a:lnTo>
                    <a:pt x="368" y="1237"/>
                  </a:lnTo>
                  <a:lnTo>
                    <a:pt x="370" y="1174"/>
                  </a:lnTo>
                  <a:lnTo>
                    <a:pt x="372" y="1092"/>
                  </a:lnTo>
                  <a:lnTo>
                    <a:pt x="373" y="993"/>
                  </a:lnTo>
                  <a:lnTo>
                    <a:pt x="373" y="882"/>
                  </a:lnTo>
                  <a:lnTo>
                    <a:pt x="375" y="768"/>
                  </a:lnTo>
                  <a:lnTo>
                    <a:pt x="377" y="662"/>
                  </a:lnTo>
                  <a:lnTo>
                    <a:pt x="379" y="577"/>
                  </a:lnTo>
                  <a:lnTo>
                    <a:pt x="380" y="520"/>
                  </a:lnTo>
                  <a:lnTo>
                    <a:pt x="382" y="500"/>
                  </a:lnTo>
                  <a:lnTo>
                    <a:pt x="382" y="515"/>
                  </a:lnTo>
                  <a:lnTo>
                    <a:pt x="384" y="560"/>
                  </a:lnTo>
                  <a:lnTo>
                    <a:pt x="385" y="624"/>
                  </a:lnTo>
                  <a:lnTo>
                    <a:pt x="387" y="703"/>
                  </a:lnTo>
                  <a:lnTo>
                    <a:pt x="389" y="787"/>
                  </a:lnTo>
                  <a:lnTo>
                    <a:pt x="389" y="868"/>
                  </a:lnTo>
                  <a:lnTo>
                    <a:pt x="391" y="944"/>
                  </a:lnTo>
                  <a:lnTo>
                    <a:pt x="392" y="1012"/>
                  </a:lnTo>
                  <a:lnTo>
                    <a:pt x="394" y="1071"/>
                  </a:lnTo>
                  <a:lnTo>
                    <a:pt x="396" y="1124"/>
                  </a:lnTo>
                  <a:lnTo>
                    <a:pt x="397" y="1167"/>
                  </a:lnTo>
                  <a:lnTo>
                    <a:pt x="397" y="1203"/>
                  </a:lnTo>
                  <a:lnTo>
                    <a:pt x="399" y="1234"/>
                  </a:lnTo>
                  <a:lnTo>
                    <a:pt x="401" y="1257"/>
                  </a:lnTo>
                  <a:lnTo>
                    <a:pt x="402" y="1276"/>
                  </a:lnTo>
                  <a:lnTo>
                    <a:pt x="404" y="1292"/>
                  </a:lnTo>
                  <a:lnTo>
                    <a:pt x="404" y="1305"/>
                  </a:lnTo>
                  <a:lnTo>
                    <a:pt x="406" y="1314"/>
                  </a:lnTo>
                  <a:lnTo>
                    <a:pt x="408" y="1322"/>
                  </a:lnTo>
                  <a:lnTo>
                    <a:pt x="409" y="1329"/>
                  </a:lnTo>
                  <a:lnTo>
                    <a:pt x="411" y="1334"/>
                  </a:lnTo>
                  <a:lnTo>
                    <a:pt x="413" y="1338"/>
                  </a:lnTo>
                  <a:lnTo>
                    <a:pt x="413" y="1339"/>
                  </a:lnTo>
                  <a:lnTo>
                    <a:pt x="414" y="1339"/>
                  </a:lnTo>
                  <a:lnTo>
                    <a:pt x="416" y="1338"/>
                  </a:lnTo>
                  <a:lnTo>
                    <a:pt x="418" y="1331"/>
                  </a:lnTo>
                  <a:lnTo>
                    <a:pt x="420" y="1317"/>
                  </a:lnTo>
                  <a:lnTo>
                    <a:pt x="421" y="1293"/>
                  </a:lnTo>
                  <a:lnTo>
                    <a:pt x="421" y="1257"/>
                  </a:lnTo>
                  <a:lnTo>
                    <a:pt x="423" y="1205"/>
                  </a:lnTo>
                  <a:lnTo>
                    <a:pt x="425" y="1136"/>
                  </a:lnTo>
                  <a:lnTo>
                    <a:pt x="426" y="1051"/>
                  </a:lnTo>
                  <a:lnTo>
                    <a:pt x="428" y="954"/>
                  </a:lnTo>
                  <a:lnTo>
                    <a:pt x="428" y="850"/>
                  </a:lnTo>
                  <a:lnTo>
                    <a:pt x="430" y="752"/>
                  </a:lnTo>
                  <a:lnTo>
                    <a:pt x="431" y="669"/>
                  </a:lnTo>
                  <a:lnTo>
                    <a:pt x="433" y="611"/>
                  </a:lnTo>
                  <a:lnTo>
                    <a:pt x="435" y="582"/>
                  </a:lnTo>
                  <a:lnTo>
                    <a:pt x="437" y="585"/>
                  </a:lnTo>
                  <a:lnTo>
                    <a:pt x="437" y="616"/>
                  </a:lnTo>
                  <a:lnTo>
                    <a:pt x="438" y="671"/>
                  </a:lnTo>
                  <a:lnTo>
                    <a:pt x="440" y="737"/>
                  </a:lnTo>
                  <a:lnTo>
                    <a:pt x="442" y="810"/>
                  </a:lnTo>
                  <a:lnTo>
                    <a:pt x="443" y="886"/>
                  </a:lnTo>
                  <a:lnTo>
                    <a:pt x="443" y="955"/>
                  </a:lnTo>
                  <a:lnTo>
                    <a:pt x="445" y="1020"/>
                  </a:lnTo>
                  <a:lnTo>
                    <a:pt x="447" y="1078"/>
                  </a:lnTo>
                  <a:lnTo>
                    <a:pt x="449" y="1128"/>
                  </a:lnTo>
                  <a:lnTo>
                    <a:pt x="450" y="1169"/>
                  </a:lnTo>
                  <a:lnTo>
                    <a:pt x="452" y="1205"/>
                  </a:lnTo>
                  <a:lnTo>
                    <a:pt x="452" y="1234"/>
                  </a:lnTo>
                  <a:lnTo>
                    <a:pt x="454" y="1257"/>
                  </a:lnTo>
                  <a:lnTo>
                    <a:pt x="455" y="1276"/>
                  </a:lnTo>
                  <a:lnTo>
                    <a:pt x="457" y="1292"/>
                  </a:lnTo>
                  <a:lnTo>
                    <a:pt x="459" y="1304"/>
                  </a:lnTo>
                  <a:lnTo>
                    <a:pt x="459" y="1314"/>
                  </a:lnTo>
                  <a:lnTo>
                    <a:pt x="460" y="1322"/>
                  </a:lnTo>
                  <a:lnTo>
                    <a:pt x="462" y="1327"/>
                  </a:lnTo>
                  <a:lnTo>
                    <a:pt x="464" y="1333"/>
                  </a:lnTo>
                  <a:lnTo>
                    <a:pt x="466" y="1336"/>
                  </a:lnTo>
                  <a:lnTo>
                    <a:pt x="467" y="1336"/>
                  </a:lnTo>
                  <a:lnTo>
                    <a:pt x="467" y="1334"/>
                  </a:lnTo>
                  <a:lnTo>
                    <a:pt x="469" y="1327"/>
                  </a:lnTo>
                  <a:lnTo>
                    <a:pt x="471" y="1314"/>
                  </a:lnTo>
                  <a:lnTo>
                    <a:pt x="472" y="1292"/>
                  </a:lnTo>
                  <a:lnTo>
                    <a:pt x="474" y="1257"/>
                  </a:lnTo>
                  <a:lnTo>
                    <a:pt x="474" y="1208"/>
                  </a:lnTo>
                  <a:lnTo>
                    <a:pt x="476" y="1145"/>
                  </a:lnTo>
                  <a:lnTo>
                    <a:pt x="478" y="1068"/>
                  </a:lnTo>
                  <a:lnTo>
                    <a:pt x="479" y="979"/>
                  </a:lnTo>
                  <a:lnTo>
                    <a:pt x="481" y="889"/>
                  </a:lnTo>
                  <a:lnTo>
                    <a:pt x="483" y="804"/>
                  </a:lnTo>
                  <a:lnTo>
                    <a:pt x="483" y="732"/>
                  </a:lnTo>
                  <a:lnTo>
                    <a:pt x="484" y="682"/>
                  </a:lnTo>
                  <a:lnTo>
                    <a:pt x="486" y="660"/>
                  </a:lnTo>
                  <a:lnTo>
                    <a:pt x="488" y="664"/>
                  </a:lnTo>
                  <a:lnTo>
                    <a:pt x="489" y="693"/>
                  </a:lnTo>
                  <a:lnTo>
                    <a:pt x="491" y="739"/>
                  </a:lnTo>
                  <a:lnTo>
                    <a:pt x="491" y="799"/>
                  </a:lnTo>
                  <a:lnTo>
                    <a:pt x="493" y="865"/>
                  </a:lnTo>
                  <a:lnTo>
                    <a:pt x="495" y="930"/>
                  </a:lnTo>
                  <a:lnTo>
                    <a:pt x="496" y="993"/>
                  </a:lnTo>
                  <a:lnTo>
                    <a:pt x="498" y="1051"/>
                  </a:lnTo>
                  <a:lnTo>
                    <a:pt x="498" y="1102"/>
                  </a:lnTo>
                  <a:lnTo>
                    <a:pt x="500" y="1148"/>
                  </a:lnTo>
                  <a:lnTo>
                    <a:pt x="501" y="1186"/>
                  </a:lnTo>
                  <a:lnTo>
                    <a:pt x="503" y="1218"/>
                  </a:lnTo>
                  <a:lnTo>
                    <a:pt x="505" y="1244"/>
                  </a:lnTo>
                  <a:lnTo>
                    <a:pt x="507" y="1266"/>
                  </a:lnTo>
                  <a:lnTo>
                    <a:pt x="507" y="1285"/>
                  </a:lnTo>
                  <a:lnTo>
                    <a:pt x="508" y="1298"/>
                  </a:lnTo>
                  <a:lnTo>
                    <a:pt x="510" y="1309"/>
                  </a:lnTo>
                  <a:lnTo>
                    <a:pt x="512" y="1319"/>
                  </a:lnTo>
                  <a:lnTo>
                    <a:pt x="513" y="1326"/>
                  </a:lnTo>
                  <a:lnTo>
                    <a:pt x="513" y="1331"/>
                  </a:lnTo>
                  <a:lnTo>
                    <a:pt x="515" y="1333"/>
                  </a:lnTo>
                  <a:lnTo>
                    <a:pt x="517" y="1334"/>
                  </a:lnTo>
                  <a:lnTo>
                    <a:pt x="518" y="1333"/>
                  </a:lnTo>
                  <a:lnTo>
                    <a:pt x="520" y="1326"/>
                  </a:lnTo>
                  <a:lnTo>
                    <a:pt x="522" y="1312"/>
                  </a:lnTo>
                  <a:lnTo>
                    <a:pt x="522" y="1290"/>
                  </a:lnTo>
                  <a:lnTo>
                    <a:pt x="524" y="1256"/>
                  </a:lnTo>
                  <a:lnTo>
                    <a:pt x="525" y="1210"/>
                  </a:lnTo>
                  <a:lnTo>
                    <a:pt x="527" y="1150"/>
                  </a:lnTo>
                  <a:lnTo>
                    <a:pt x="529" y="1080"/>
                  </a:lnTo>
                  <a:lnTo>
                    <a:pt x="529" y="1002"/>
                  </a:lnTo>
                  <a:lnTo>
                    <a:pt x="530" y="921"/>
                  </a:lnTo>
                  <a:lnTo>
                    <a:pt x="532" y="848"/>
                  </a:lnTo>
                  <a:lnTo>
                    <a:pt x="534" y="790"/>
                  </a:lnTo>
                  <a:lnTo>
                    <a:pt x="536" y="751"/>
                  </a:lnTo>
                  <a:lnTo>
                    <a:pt x="537" y="734"/>
                  </a:lnTo>
                  <a:lnTo>
                    <a:pt x="537" y="740"/>
                  </a:lnTo>
                  <a:lnTo>
                    <a:pt x="539" y="768"/>
                  </a:lnTo>
                  <a:lnTo>
                    <a:pt x="541" y="809"/>
                  </a:lnTo>
                  <a:lnTo>
                    <a:pt x="542" y="860"/>
                  </a:lnTo>
                  <a:lnTo>
                    <a:pt x="544" y="916"/>
                  </a:lnTo>
                  <a:lnTo>
                    <a:pt x="546" y="974"/>
                  </a:lnTo>
                  <a:lnTo>
                    <a:pt x="546" y="1029"/>
                  </a:lnTo>
                  <a:lnTo>
                    <a:pt x="547" y="1080"/>
                  </a:lnTo>
                  <a:lnTo>
                    <a:pt x="549" y="1126"/>
                  </a:lnTo>
                  <a:lnTo>
                    <a:pt x="551" y="1165"/>
                  </a:lnTo>
                  <a:lnTo>
                    <a:pt x="553" y="1199"/>
                  </a:lnTo>
                  <a:lnTo>
                    <a:pt x="553" y="1228"/>
                  </a:lnTo>
                  <a:lnTo>
                    <a:pt x="554" y="1252"/>
                  </a:lnTo>
                  <a:lnTo>
                    <a:pt x="556" y="1273"/>
                  </a:lnTo>
                  <a:lnTo>
                    <a:pt x="558" y="1288"/>
                  </a:lnTo>
                  <a:lnTo>
                    <a:pt x="559" y="1302"/>
                  </a:lnTo>
                  <a:lnTo>
                    <a:pt x="561" y="1312"/>
                  </a:lnTo>
                  <a:lnTo>
                    <a:pt x="561" y="1321"/>
                  </a:lnTo>
                  <a:lnTo>
                    <a:pt x="563" y="1326"/>
                  </a:lnTo>
                  <a:lnTo>
                    <a:pt x="565" y="1331"/>
                  </a:lnTo>
                  <a:lnTo>
                    <a:pt x="566" y="1331"/>
                  </a:lnTo>
                  <a:lnTo>
                    <a:pt x="568" y="1329"/>
                  </a:lnTo>
                  <a:lnTo>
                    <a:pt x="568" y="1322"/>
                  </a:lnTo>
                  <a:lnTo>
                    <a:pt x="570" y="1309"/>
                  </a:lnTo>
                  <a:lnTo>
                    <a:pt x="571" y="1286"/>
                  </a:lnTo>
                  <a:lnTo>
                    <a:pt x="573" y="1254"/>
                  </a:lnTo>
                  <a:lnTo>
                    <a:pt x="575" y="1210"/>
                  </a:lnTo>
                  <a:lnTo>
                    <a:pt x="576" y="1153"/>
                  </a:lnTo>
                  <a:lnTo>
                    <a:pt x="576" y="1089"/>
                  </a:lnTo>
                  <a:lnTo>
                    <a:pt x="578" y="1017"/>
                  </a:lnTo>
                  <a:lnTo>
                    <a:pt x="580" y="947"/>
                  </a:lnTo>
                  <a:lnTo>
                    <a:pt x="582" y="884"/>
                  </a:lnTo>
                  <a:lnTo>
                    <a:pt x="583" y="836"/>
                  </a:lnTo>
                  <a:lnTo>
                    <a:pt x="583" y="805"/>
                  </a:lnTo>
                  <a:lnTo>
                    <a:pt x="585" y="795"/>
                  </a:lnTo>
                  <a:lnTo>
                    <a:pt x="587" y="805"/>
                  </a:lnTo>
                  <a:lnTo>
                    <a:pt x="588" y="833"/>
                  </a:lnTo>
                  <a:lnTo>
                    <a:pt x="590" y="872"/>
                  </a:lnTo>
                  <a:lnTo>
                    <a:pt x="592" y="918"/>
                  </a:lnTo>
                  <a:lnTo>
                    <a:pt x="592" y="967"/>
                  </a:lnTo>
                  <a:lnTo>
                    <a:pt x="594" y="1017"/>
                  </a:lnTo>
                  <a:lnTo>
                    <a:pt x="595" y="1065"/>
                  </a:lnTo>
                  <a:lnTo>
                    <a:pt x="597" y="1109"/>
                  </a:lnTo>
                  <a:lnTo>
                    <a:pt x="599" y="1148"/>
                  </a:lnTo>
                  <a:lnTo>
                    <a:pt x="599" y="1184"/>
                  </a:lnTo>
                  <a:lnTo>
                    <a:pt x="600" y="1215"/>
                  </a:lnTo>
                  <a:lnTo>
                    <a:pt x="602" y="1240"/>
                  </a:lnTo>
                  <a:lnTo>
                    <a:pt x="604" y="1263"/>
                  </a:lnTo>
                  <a:lnTo>
                    <a:pt x="605" y="1280"/>
                  </a:lnTo>
                  <a:lnTo>
                    <a:pt x="607" y="1295"/>
                  </a:lnTo>
                  <a:lnTo>
                    <a:pt x="607" y="1307"/>
                  </a:lnTo>
                  <a:lnTo>
                    <a:pt x="609" y="1315"/>
                  </a:lnTo>
                  <a:lnTo>
                    <a:pt x="611" y="1322"/>
                  </a:lnTo>
                  <a:lnTo>
                    <a:pt x="612" y="1326"/>
                  </a:lnTo>
                  <a:lnTo>
                    <a:pt x="614" y="1327"/>
                  </a:lnTo>
                  <a:lnTo>
                    <a:pt x="616" y="1324"/>
                  </a:lnTo>
                  <a:lnTo>
                    <a:pt x="616" y="1315"/>
                  </a:lnTo>
                  <a:lnTo>
                    <a:pt x="617" y="1300"/>
                  </a:lnTo>
                  <a:lnTo>
                    <a:pt x="619" y="1276"/>
                  </a:lnTo>
                  <a:lnTo>
                    <a:pt x="621" y="1242"/>
                  </a:lnTo>
                  <a:lnTo>
                    <a:pt x="623" y="1196"/>
                  </a:lnTo>
                  <a:lnTo>
                    <a:pt x="623" y="1141"/>
                  </a:lnTo>
                  <a:lnTo>
                    <a:pt x="624" y="1078"/>
                  </a:lnTo>
                  <a:lnTo>
                    <a:pt x="626" y="1015"/>
                  </a:lnTo>
                  <a:lnTo>
                    <a:pt x="628" y="955"/>
                  </a:lnTo>
                  <a:lnTo>
                    <a:pt x="629" y="906"/>
                  </a:lnTo>
                  <a:lnTo>
                    <a:pt x="631" y="872"/>
                  </a:lnTo>
                  <a:lnTo>
                    <a:pt x="631" y="855"/>
                  </a:lnTo>
                  <a:lnTo>
                    <a:pt x="633" y="857"/>
                  </a:lnTo>
                  <a:lnTo>
                    <a:pt x="635" y="874"/>
                  </a:lnTo>
                  <a:lnTo>
                    <a:pt x="636" y="904"/>
                  </a:lnTo>
                  <a:lnTo>
                    <a:pt x="638" y="942"/>
                  </a:lnTo>
                  <a:lnTo>
                    <a:pt x="638" y="983"/>
                  </a:lnTo>
                  <a:lnTo>
                    <a:pt x="640" y="1025"/>
                  </a:lnTo>
                  <a:lnTo>
                    <a:pt x="641" y="1068"/>
                  </a:lnTo>
                  <a:lnTo>
                    <a:pt x="643" y="1109"/>
                  </a:lnTo>
                  <a:lnTo>
                    <a:pt x="645" y="1145"/>
                  </a:lnTo>
                  <a:lnTo>
                    <a:pt x="646" y="1179"/>
                  </a:lnTo>
                  <a:lnTo>
                    <a:pt x="646" y="1210"/>
                  </a:lnTo>
                  <a:lnTo>
                    <a:pt x="648" y="1235"/>
                  </a:lnTo>
                  <a:lnTo>
                    <a:pt x="650" y="1257"/>
                  </a:lnTo>
                  <a:lnTo>
                    <a:pt x="652" y="1275"/>
                  </a:lnTo>
                  <a:lnTo>
                    <a:pt x="653" y="1290"/>
                  </a:lnTo>
                  <a:lnTo>
                    <a:pt x="653" y="1302"/>
                  </a:lnTo>
                  <a:lnTo>
                    <a:pt x="655" y="1312"/>
                  </a:lnTo>
                  <a:lnTo>
                    <a:pt x="657" y="1319"/>
                  </a:lnTo>
                  <a:lnTo>
                    <a:pt x="658" y="1322"/>
                  </a:lnTo>
                  <a:lnTo>
                    <a:pt x="660" y="1322"/>
                  </a:lnTo>
                  <a:lnTo>
                    <a:pt x="662" y="1317"/>
                  </a:lnTo>
                  <a:lnTo>
                    <a:pt x="662" y="1307"/>
                  </a:lnTo>
                  <a:lnTo>
                    <a:pt x="664" y="1290"/>
                  </a:lnTo>
                  <a:lnTo>
                    <a:pt x="665" y="1263"/>
                  </a:lnTo>
                  <a:lnTo>
                    <a:pt x="667" y="1227"/>
                  </a:lnTo>
                  <a:lnTo>
                    <a:pt x="669" y="1181"/>
                  </a:lnTo>
                  <a:lnTo>
                    <a:pt x="670" y="1126"/>
                  </a:lnTo>
                  <a:lnTo>
                    <a:pt x="670" y="1068"/>
                  </a:lnTo>
                  <a:lnTo>
                    <a:pt x="672" y="1012"/>
                  </a:lnTo>
                  <a:lnTo>
                    <a:pt x="674" y="964"/>
                  </a:lnTo>
                  <a:lnTo>
                    <a:pt x="675" y="926"/>
                  </a:lnTo>
                  <a:lnTo>
                    <a:pt x="677" y="906"/>
                  </a:lnTo>
                  <a:lnTo>
                    <a:pt x="677" y="901"/>
                  </a:lnTo>
                  <a:lnTo>
                    <a:pt x="679" y="913"/>
                  </a:lnTo>
                  <a:lnTo>
                    <a:pt x="681" y="935"/>
                  </a:lnTo>
                  <a:lnTo>
                    <a:pt x="682" y="966"/>
                  </a:lnTo>
                  <a:lnTo>
                    <a:pt x="684" y="1002"/>
                  </a:lnTo>
                  <a:lnTo>
                    <a:pt x="686" y="1039"/>
                  </a:lnTo>
                  <a:lnTo>
                    <a:pt x="686" y="1077"/>
                  </a:lnTo>
                  <a:lnTo>
                    <a:pt x="687" y="1112"/>
                  </a:lnTo>
                  <a:lnTo>
                    <a:pt x="689" y="1147"/>
                  </a:lnTo>
                  <a:lnTo>
                    <a:pt x="691" y="1177"/>
                  </a:lnTo>
                  <a:lnTo>
                    <a:pt x="693" y="1206"/>
                  </a:lnTo>
                  <a:lnTo>
                    <a:pt x="693" y="1232"/>
                  </a:lnTo>
                  <a:lnTo>
                    <a:pt x="694" y="1252"/>
                  </a:lnTo>
                  <a:lnTo>
                    <a:pt x="696" y="1271"/>
                  </a:lnTo>
                  <a:lnTo>
                    <a:pt x="698" y="1286"/>
                  </a:lnTo>
                  <a:lnTo>
                    <a:pt x="699" y="1298"/>
                  </a:lnTo>
                  <a:lnTo>
                    <a:pt x="701" y="1309"/>
                  </a:lnTo>
                  <a:lnTo>
                    <a:pt x="701" y="1315"/>
                  </a:lnTo>
                  <a:lnTo>
                    <a:pt x="703" y="1317"/>
                  </a:lnTo>
                  <a:lnTo>
                    <a:pt x="704" y="1317"/>
                  </a:lnTo>
                  <a:lnTo>
                    <a:pt x="706" y="1310"/>
                  </a:lnTo>
                  <a:lnTo>
                    <a:pt x="708" y="1298"/>
                  </a:lnTo>
                  <a:lnTo>
                    <a:pt x="708" y="1278"/>
                  </a:lnTo>
                  <a:lnTo>
                    <a:pt x="710" y="1249"/>
                  </a:lnTo>
                  <a:lnTo>
                    <a:pt x="711" y="1211"/>
                  </a:lnTo>
                  <a:lnTo>
                    <a:pt x="713" y="1165"/>
                  </a:lnTo>
                  <a:lnTo>
                    <a:pt x="715" y="1114"/>
                  </a:lnTo>
                  <a:lnTo>
                    <a:pt x="716" y="1063"/>
                  </a:lnTo>
                  <a:lnTo>
                    <a:pt x="716" y="1015"/>
                  </a:lnTo>
                  <a:lnTo>
                    <a:pt x="718" y="978"/>
                  </a:lnTo>
                  <a:lnTo>
                    <a:pt x="720" y="954"/>
                  </a:lnTo>
                  <a:lnTo>
                    <a:pt x="722" y="944"/>
                  </a:lnTo>
                  <a:lnTo>
                    <a:pt x="723" y="950"/>
                  </a:lnTo>
                  <a:lnTo>
                    <a:pt x="725" y="967"/>
                  </a:lnTo>
                  <a:lnTo>
                    <a:pt x="725" y="993"/>
                  </a:lnTo>
                  <a:lnTo>
                    <a:pt x="727" y="1024"/>
                  </a:lnTo>
                  <a:lnTo>
                    <a:pt x="728" y="1058"/>
                  </a:lnTo>
                  <a:lnTo>
                    <a:pt x="730" y="1090"/>
                  </a:lnTo>
                  <a:lnTo>
                    <a:pt x="732" y="1123"/>
                  </a:lnTo>
                  <a:lnTo>
                    <a:pt x="732" y="1152"/>
                  </a:lnTo>
                  <a:lnTo>
                    <a:pt x="733" y="1181"/>
                  </a:lnTo>
                  <a:lnTo>
                    <a:pt x="735" y="1206"/>
                  </a:lnTo>
                  <a:lnTo>
                    <a:pt x="737" y="1230"/>
                  </a:lnTo>
                  <a:lnTo>
                    <a:pt x="739" y="1251"/>
                  </a:lnTo>
                  <a:lnTo>
                    <a:pt x="740" y="1268"/>
                  </a:lnTo>
                  <a:lnTo>
                    <a:pt x="740" y="1283"/>
                  </a:lnTo>
                  <a:lnTo>
                    <a:pt x="742" y="1295"/>
                  </a:lnTo>
                  <a:lnTo>
                    <a:pt x="744" y="1305"/>
                  </a:lnTo>
                  <a:lnTo>
                    <a:pt x="745" y="1310"/>
                  </a:lnTo>
                  <a:lnTo>
                    <a:pt x="747" y="1314"/>
                  </a:lnTo>
                  <a:lnTo>
                    <a:pt x="747" y="1312"/>
                  </a:lnTo>
                  <a:lnTo>
                    <a:pt x="749" y="1305"/>
                  </a:lnTo>
                  <a:lnTo>
                    <a:pt x="751" y="1290"/>
                  </a:lnTo>
                  <a:lnTo>
                    <a:pt x="752" y="1269"/>
                  </a:lnTo>
                  <a:lnTo>
                    <a:pt x="754" y="1239"/>
                  </a:lnTo>
                  <a:lnTo>
                    <a:pt x="756" y="1201"/>
                  </a:lnTo>
                  <a:lnTo>
                    <a:pt x="756" y="1157"/>
                  </a:lnTo>
                  <a:lnTo>
                    <a:pt x="757" y="1109"/>
                  </a:lnTo>
                  <a:lnTo>
                    <a:pt x="759" y="1065"/>
                  </a:lnTo>
                  <a:lnTo>
                    <a:pt x="761" y="1027"/>
                  </a:lnTo>
                  <a:lnTo>
                    <a:pt x="762" y="998"/>
                  </a:lnTo>
                  <a:lnTo>
                    <a:pt x="762" y="984"/>
                  </a:lnTo>
                  <a:lnTo>
                    <a:pt x="764" y="984"/>
                  </a:lnTo>
                  <a:lnTo>
                    <a:pt x="766" y="995"/>
                  </a:lnTo>
                  <a:lnTo>
                    <a:pt x="768" y="1015"/>
                  </a:lnTo>
                  <a:lnTo>
                    <a:pt x="769" y="1042"/>
                  </a:lnTo>
                  <a:lnTo>
                    <a:pt x="771" y="1071"/>
                  </a:lnTo>
                  <a:lnTo>
                    <a:pt x="771" y="1102"/>
                  </a:lnTo>
                  <a:lnTo>
                    <a:pt x="773" y="1130"/>
                  </a:lnTo>
                  <a:lnTo>
                    <a:pt x="774" y="1157"/>
                  </a:lnTo>
                  <a:lnTo>
                    <a:pt x="776" y="1182"/>
                  </a:lnTo>
                  <a:lnTo>
                    <a:pt x="778" y="1206"/>
                  </a:lnTo>
                  <a:lnTo>
                    <a:pt x="778" y="1227"/>
                  </a:lnTo>
                  <a:lnTo>
                    <a:pt x="780" y="1247"/>
                  </a:lnTo>
                  <a:lnTo>
                    <a:pt x="781" y="1264"/>
                  </a:lnTo>
                  <a:lnTo>
                    <a:pt x="783" y="1278"/>
                  </a:lnTo>
                  <a:lnTo>
                    <a:pt x="785" y="1292"/>
                  </a:lnTo>
                  <a:lnTo>
                    <a:pt x="786" y="1300"/>
                  </a:lnTo>
                  <a:lnTo>
                    <a:pt x="786" y="1307"/>
                  </a:lnTo>
                  <a:lnTo>
                    <a:pt x="788" y="1309"/>
                  </a:lnTo>
                  <a:lnTo>
                    <a:pt x="790" y="1309"/>
                  </a:lnTo>
                  <a:lnTo>
                    <a:pt x="791" y="1300"/>
                  </a:lnTo>
                  <a:lnTo>
                    <a:pt x="793" y="1288"/>
                  </a:lnTo>
                  <a:lnTo>
                    <a:pt x="795" y="1266"/>
                  </a:lnTo>
                  <a:lnTo>
                    <a:pt x="795" y="1239"/>
                  </a:lnTo>
                  <a:lnTo>
                    <a:pt x="797" y="1203"/>
                  </a:lnTo>
                  <a:lnTo>
                    <a:pt x="798" y="1164"/>
                  </a:lnTo>
                  <a:lnTo>
                    <a:pt x="800" y="1121"/>
                  </a:lnTo>
                  <a:lnTo>
                    <a:pt x="802" y="1082"/>
                  </a:lnTo>
                  <a:lnTo>
                    <a:pt x="802" y="1049"/>
                  </a:lnTo>
                  <a:lnTo>
                    <a:pt x="803" y="1027"/>
                  </a:lnTo>
                  <a:lnTo>
                    <a:pt x="805" y="1017"/>
                  </a:lnTo>
                  <a:lnTo>
                    <a:pt x="807" y="1019"/>
                  </a:lnTo>
                  <a:lnTo>
                    <a:pt x="809" y="1032"/>
                  </a:lnTo>
                  <a:lnTo>
                    <a:pt x="810" y="1053"/>
                  </a:lnTo>
                  <a:lnTo>
                    <a:pt x="810" y="1077"/>
                  </a:lnTo>
                  <a:lnTo>
                    <a:pt x="812" y="1104"/>
                  </a:lnTo>
                  <a:lnTo>
                    <a:pt x="814" y="1131"/>
                  </a:lnTo>
                  <a:lnTo>
                    <a:pt x="815" y="1157"/>
                  </a:lnTo>
                  <a:lnTo>
                    <a:pt x="817" y="1179"/>
                  </a:lnTo>
                  <a:lnTo>
                    <a:pt x="817" y="1201"/>
                  </a:lnTo>
                  <a:lnTo>
                    <a:pt x="819" y="1222"/>
                  </a:lnTo>
                  <a:lnTo>
                    <a:pt x="820" y="1239"/>
                  </a:lnTo>
                  <a:lnTo>
                    <a:pt x="822" y="1256"/>
                  </a:lnTo>
                  <a:lnTo>
                    <a:pt x="824" y="1271"/>
                  </a:lnTo>
                  <a:lnTo>
                    <a:pt x="826" y="1283"/>
                  </a:lnTo>
                  <a:lnTo>
                    <a:pt x="826" y="1293"/>
                  </a:lnTo>
                  <a:lnTo>
                    <a:pt x="827" y="1300"/>
                  </a:lnTo>
                  <a:lnTo>
                    <a:pt x="829" y="1304"/>
                  </a:lnTo>
                  <a:lnTo>
                    <a:pt x="831" y="1304"/>
                  </a:lnTo>
                  <a:lnTo>
                    <a:pt x="832" y="1297"/>
                  </a:lnTo>
                  <a:lnTo>
                    <a:pt x="832" y="1285"/>
                  </a:lnTo>
                  <a:lnTo>
                    <a:pt x="834" y="1266"/>
                  </a:lnTo>
                  <a:lnTo>
                    <a:pt x="836" y="1239"/>
                  </a:lnTo>
                  <a:lnTo>
                    <a:pt x="838" y="1206"/>
                  </a:lnTo>
                  <a:lnTo>
                    <a:pt x="839" y="1169"/>
                  </a:lnTo>
                  <a:lnTo>
                    <a:pt x="841" y="1130"/>
                  </a:lnTo>
                  <a:lnTo>
                    <a:pt x="841" y="1095"/>
                  </a:lnTo>
                  <a:lnTo>
                    <a:pt x="843" y="1066"/>
                  </a:lnTo>
                  <a:lnTo>
                    <a:pt x="844" y="1049"/>
                  </a:lnTo>
                  <a:lnTo>
                    <a:pt x="846" y="1042"/>
                  </a:lnTo>
                  <a:lnTo>
                    <a:pt x="848" y="1048"/>
                  </a:lnTo>
                  <a:lnTo>
                    <a:pt x="849" y="1063"/>
                  </a:lnTo>
                  <a:lnTo>
                    <a:pt x="849" y="1083"/>
                  </a:lnTo>
                  <a:lnTo>
                    <a:pt x="851" y="1107"/>
                  </a:lnTo>
                  <a:lnTo>
                    <a:pt x="853" y="1133"/>
                  </a:lnTo>
                  <a:lnTo>
                    <a:pt x="855" y="1159"/>
                  </a:lnTo>
                  <a:lnTo>
                    <a:pt x="856" y="1181"/>
                  </a:lnTo>
                  <a:lnTo>
                    <a:pt x="856" y="1201"/>
                  </a:lnTo>
                  <a:lnTo>
                    <a:pt x="858" y="1220"/>
                  </a:lnTo>
                  <a:lnTo>
                    <a:pt x="860" y="1237"/>
                  </a:lnTo>
                  <a:lnTo>
                    <a:pt x="861" y="1252"/>
                  </a:lnTo>
                  <a:lnTo>
                    <a:pt x="863" y="1266"/>
                  </a:lnTo>
                  <a:lnTo>
                    <a:pt x="865" y="1278"/>
                  </a:lnTo>
                  <a:lnTo>
                    <a:pt x="865" y="1288"/>
                  </a:lnTo>
                  <a:lnTo>
                    <a:pt x="867" y="1295"/>
                  </a:lnTo>
                  <a:lnTo>
                    <a:pt x="868" y="1298"/>
                  </a:lnTo>
                  <a:lnTo>
                    <a:pt x="870" y="1298"/>
                  </a:lnTo>
                  <a:lnTo>
                    <a:pt x="872" y="1293"/>
                  </a:lnTo>
                  <a:lnTo>
                    <a:pt x="872" y="1280"/>
                  </a:lnTo>
                  <a:lnTo>
                    <a:pt x="873" y="1261"/>
                  </a:lnTo>
                  <a:lnTo>
                    <a:pt x="875" y="1235"/>
                  </a:lnTo>
                  <a:lnTo>
                    <a:pt x="877" y="1205"/>
                  </a:lnTo>
                  <a:lnTo>
                    <a:pt x="878" y="1170"/>
                  </a:lnTo>
                  <a:lnTo>
                    <a:pt x="880" y="1136"/>
                  </a:lnTo>
                  <a:lnTo>
                    <a:pt x="880" y="1106"/>
                  </a:lnTo>
                  <a:lnTo>
                    <a:pt x="882" y="1083"/>
                  </a:lnTo>
                  <a:lnTo>
                    <a:pt x="884" y="1071"/>
                  </a:lnTo>
                  <a:lnTo>
                    <a:pt x="885" y="1070"/>
                  </a:lnTo>
                  <a:lnTo>
                    <a:pt x="887" y="1078"/>
                  </a:lnTo>
                  <a:lnTo>
                    <a:pt x="887" y="1094"/>
                  </a:lnTo>
                  <a:lnTo>
                    <a:pt x="889" y="1116"/>
                  </a:lnTo>
                  <a:lnTo>
                    <a:pt x="890" y="1140"/>
                  </a:lnTo>
                  <a:lnTo>
                    <a:pt x="892" y="1162"/>
                  </a:lnTo>
                  <a:lnTo>
                    <a:pt x="894" y="1186"/>
                  </a:lnTo>
                  <a:lnTo>
                    <a:pt x="896" y="1205"/>
                  </a:lnTo>
                  <a:lnTo>
                    <a:pt x="896" y="1223"/>
                  </a:lnTo>
                  <a:lnTo>
                    <a:pt x="897" y="1239"/>
                  </a:lnTo>
                  <a:lnTo>
                    <a:pt x="899" y="1252"/>
                  </a:lnTo>
                  <a:lnTo>
                    <a:pt x="901" y="1266"/>
                  </a:lnTo>
                  <a:lnTo>
                    <a:pt x="902" y="1276"/>
                  </a:lnTo>
                  <a:lnTo>
                    <a:pt x="902" y="1286"/>
                  </a:lnTo>
                  <a:lnTo>
                    <a:pt x="904" y="1293"/>
                  </a:lnTo>
                  <a:lnTo>
                    <a:pt x="906" y="1297"/>
                  </a:lnTo>
                  <a:lnTo>
                    <a:pt x="907" y="1297"/>
                  </a:lnTo>
                  <a:lnTo>
                    <a:pt x="909" y="1292"/>
                  </a:lnTo>
                  <a:lnTo>
                    <a:pt x="911" y="1281"/>
                  </a:lnTo>
                  <a:lnTo>
                    <a:pt x="911" y="1264"/>
                  </a:lnTo>
                  <a:lnTo>
                    <a:pt x="913" y="1240"/>
                  </a:lnTo>
                  <a:lnTo>
                    <a:pt x="914" y="1211"/>
                  </a:lnTo>
                  <a:lnTo>
                    <a:pt x="916" y="1181"/>
                  </a:lnTo>
                  <a:lnTo>
                    <a:pt x="918" y="1150"/>
                  </a:lnTo>
                  <a:lnTo>
                    <a:pt x="919" y="1124"/>
                  </a:lnTo>
                  <a:lnTo>
                    <a:pt x="919" y="1104"/>
                  </a:lnTo>
                  <a:lnTo>
                    <a:pt x="921" y="1094"/>
                  </a:lnTo>
                  <a:lnTo>
                    <a:pt x="923" y="1094"/>
                  </a:lnTo>
                  <a:lnTo>
                    <a:pt x="925" y="1102"/>
                  </a:lnTo>
                  <a:lnTo>
                    <a:pt x="926" y="1118"/>
                  </a:lnTo>
                  <a:lnTo>
                    <a:pt x="926" y="1138"/>
                  </a:lnTo>
                  <a:lnTo>
                    <a:pt x="928" y="1160"/>
                  </a:lnTo>
                  <a:lnTo>
                    <a:pt x="930" y="1182"/>
                  </a:lnTo>
                  <a:lnTo>
                    <a:pt x="931" y="1201"/>
                  </a:lnTo>
                  <a:lnTo>
                    <a:pt x="933" y="1220"/>
                  </a:lnTo>
                  <a:lnTo>
                    <a:pt x="935" y="1235"/>
                  </a:lnTo>
                  <a:lnTo>
                    <a:pt x="935" y="1249"/>
                  </a:lnTo>
                  <a:lnTo>
                    <a:pt x="936" y="1261"/>
                  </a:lnTo>
                  <a:lnTo>
                    <a:pt x="938" y="1273"/>
                  </a:lnTo>
                  <a:lnTo>
                    <a:pt x="940" y="1281"/>
                  </a:lnTo>
                  <a:lnTo>
                    <a:pt x="942" y="1288"/>
                  </a:lnTo>
                  <a:lnTo>
                    <a:pt x="942" y="1293"/>
                  </a:lnTo>
                  <a:lnTo>
                    <a:pt x="943" y="1293"/>
                  </a:lnTo>
                  <a:lnTo>
                    <a:pt x="945" y="1292"/>
                  </a:lnTo>
                  <a:lnTo>
                    <a:pt x="947" y="1283"/>
                  </a:lnTo>
                  <a:lnTo>
                    <a:pt x="948" y="1269"/>
                  </a:lnTo>
                  <a:lnTo>
                    <a:pt x="950" y="1249"/>
                  </a:lnTo>
                  <a:lnTo>
                    <a:pt x="950" y="1225"/>
                  </a:lnTo>
                  <a:lnTo>
                    <a:pt x="952" y="1198"/>
                  </a:lnTo>
                  <a:lnTo>
                    <a:pt x="954" y="1170"/>
                  </a:lnTo>
                  <a:lnTo>
                    <a:pt x="955" y="1145"/>
                  </a:lnTo>
                  <a:lnTo>
                    <a:pt x="957" y="1126"/>
                  </a:lnTo>
                  <a:lnTo>
                    <a:pt x="957" y="1114"/>
                  </a:lnTo>
                  <a:lnTo>
                    <a:pt x="959" y="1112"/>
                  </a:lnTo>
                  <a:lnTo>
                    <a:pt x="960" y="1119"/>
                  </a:lnTo>
                  <a:lnTo>
                    <a:pt x="962" y="1133"/>
                  </a:lnTo>
                  <a:lnTo>
                    <a:pt x="964" y="1150"/>
                  </a:lnTo>
                  <a:lnTo>
                    <a:pt x="965" y="1170"/>
                  </a:lnTo>
                  <a:lnTo>
                    <a:pt x="965" y="1193"/>
                  </a:lnTo>
                  <a:lnTo>
                    <a:pt x="967" y="1211"/>
                  </a:lnTo>
                  <a:lnTo>
                    <a:pt x="969" y="1228"/>
                  </a:lnTo>
                  <a:lnTo>
                    <a:pt x="971" y="1244"/>
                  </a:lnTo>
                  <a:lnTo>
                    <a:pt x="972" y="1256"/>
                  </a:lnTo>
                  <a:lnTo>
                    <a:pt x="974" y="1266"/>
                  </a:lnTo>
                  <a:lnTo>
                    <a:pt x="974" y="1276"/>
                  </a:lnTo>
                  <a:lnTo>
                    <a:pt x="976" y="1283"/>
                  </a:lnTo>
                  <a:lnTo>
                    <a:pt x="977" y="1288"/>
                  </a:lnTo>
                  <a:lnTo>
                    <a:pt x="979" y="1292"/>
                  </a:lnTo>
                  <a:lnTo>
                    <a:pt x="981" y="1292"/>
                  </a:lnTo>
                  <a:lnTo>
                    <a:pt x="981" y="1286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59EFF0DE-8690-9B3D-48DF-642A0E38A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00" y="5222876"/>
              <a:ext cx="1635125" cy="357188"/>
            </a:xfrm>
            <a:custGeom>
              <a:avLst/>
              <a:gdLst>
                <a:gd name="T0" fmla="*/ 15 w 1030"/>
                <a:gd name="T1" fmla="*/ 4 h 225"/>
                <a:gd name="T2" fmla="*/ 31 w 1030"/>
                <a:gd name="T3" fmla="*/ 155 h 225"/>
                <a:gd name="T4" fmla="*/ 46 w 1030"/>
                <a:gd name="T5" fmla="*/ 28 h 225"/>
                <a:gd name="T6" fmla="*/ 61 w 1030"/>
                <a:gd name="T7" fmla="*/ 144 h 225"/>
                <a:gd name="T8" fmla="*/ 77 w 1030"/>
                <a:gd name="T9" fmla="*/ 75 h 225"/>
                <a:gd name="T10" fmla="*/ 92 w 1030"/>
                <a:gd name="T11" fmla="*/ 126 h 225"/>
                <a:gd name="T12" fmla="*/ 107 w 1030"/>
                <a:gd name="T13" fmla="*/ 108 h 225"/>
                <a:gd name="T14" fmla="*/ 123 w 1030"/>
                <a:gd name="T15" fmla="*/ 120 h 225"/>
                <a:gd name="T16" fmla="*/ 138 w 1030"/>
                <a:gd name="T17" fmla="*/ 123 h 225"/>
                <a:gd name="T18" fmla="*/ 153 w 1030"/>
                <a:gd name="T19" fmla="*/ 121 h 225"/>
                <a:gd name="T20" fmla="*/ 169 w 1030"/>
                <a:gd name="T21" fmla="*/ 130 h 225"/>
                <a:gd name="T22" fmla="*/ 184 w 1030"/>
                <a:gd name="T23" fmla="*/ 128 h 225"/>
                <a:gd name="T24" fmla="*/ 199 w 1030"/>
                <a:gd name="T25" fmla="*/ 130 h 225"/>
                <a:gd name="T26" fmla="*/ 215 w 1030"/>
                <a:gd name="T27" fmla="*/ 140 h 225"/>
                <a:gd name="T28" fmla="*/ 230 w 1030"/>
                <a:gd name="T29" fmla="*/ 126 h 225"/>
                <a:gd name="T30" fmla="*/ 246 w 1030"/>
                <a:gd name="T31" fmla="*/ 154 h 225"/>
                <a:gd name="T32" fmla="*/ 261 w 1030"/>
                <a:gd name="T33" fmla="*/ 120 h 225"/>
                <a:gd name="T34" fmla="*/ 276 w 1030"/>
                <a:gd name="T35" fmla="*/ 169 h 225"/>
                <a:gd name="T36" fmla="*/ 293 w 1030"/>
                <a:gd name="T37" fmla="*/ 113 h 225"/>
                <a:gd name="T38" fmla="*/ 309 w 1030"/>
                <a:gd name="T39" fmla="*/ 178 h 225"/>
                <a:gd name="T40" fmla="*/ 324 w 1030"/>
                <a:gd name="T41" fmla="*/ 128 h 225"/>
                <a:gd name="T42" fmla="*/ 339 w 1030"/>
                <a:gd name="T43" fmla="*/ 169 h 225"/>
                <a:gd name="T44" fmla="*/ 355 w 1030"/>
                <a:gd name="T45" fmla="*/ 155 h 225"/>
                <a:gd name="T46" fmla="*/ 370 w 1030"/>
                <a:gd name="T47" fmla="*/ 149 h 225"/>
                <a:gd name="T48" fmla="*/ 385 w 1030"/>
                <a:gd name="T49" fmla="*/ 179 h 225"/>
                <a:gd name="T50" fmla="*/ 401 w 1030"/>
                <a:gd name="T51" fmla="*/ 142 h 225"/>
                <a:gd name="T52" fmla="*/ 416 w 1030"/>
                <a:gd name="T53" fmla="*/ 181 h 225"/>
                <a:gd name="T54" fmla="*/ 431 w 1030"/>
                <a:gd name="T55" fmla="*/ 167 h 225"/>
                <a:gd name="T56" fmla="*/ 447 w 1030"/>
                <a:gd name="T57" fmla="*/ 161 h 225"/>
                <a:gd name="T58" fmla="*/ 462 w 1030"/>
                <a:gd name="T59" fmla="*/ 190 h 225"/>
                <a:gd name="T60" fmla="*/ 479 w 1030"/>
                <a:gd name="T61" fmla="*/ 167 h 225"/>
                <a:gd name="T62" fmla="*/ 495 w 1030"/>
                <a:gd name="T63" fmla="*/ 174 h 225"/>
                <a:gd name="T64" fmla="*/ 510 w 1030"/>
                <a:gd name="T65" fmla="*/ 190 h 225"/>
                <a:gd name="T66" fmla="*/ 525 w 1030"/>
                <a:gd name="T67" fmla="*/ 173 h 225"/>
                <a:gd name="T68" fmla="*/ 541 w 1030"/>
                <a:gd name="T69" fmla="*/ 181 h 225"/>
                <a:gd name="T70" fmla="*/ 556 w 1030"/>
                <a:gd name="T71" fmla="*/ 195 h 225"/>
                <a:gd name="T72" fmla="*/ 573 w 1030"/>
                <a:gd name="T73" fmla="*/ 186 h 225"/>
                <a:gd name="T74" fmla="*/ 588 w 1030"/>
                <a:gd name="T75" fmla="*/ 183 h 225"/>
                <a:gd name="T76" fmla="*/ 604 w 1030"/>
                <a:gd name="T77" fmla="*/ 196 h 225"/>
                <a:gd name="T78" fmla="*/ 619 w 1030"/>
                <a:gd name="T79" fmla="*/ 198 h 225"/>
                <a:gd name="T80" fmla="*/ 638 w 1030"/>
                <a:gd name="T81" fmla="*/ 195 h 225"/>
                <a:gd name="T82" fmla="*/ 653 w 1030"/>
                <a:gd name="T83" fmla="*/ 193 h 225"/>
                <a:gd name="T84" fmla="*/ 670 w 1030"/>
                <a:gd name="T85" fmla="*/ 198 h 225"/>
                <a:gd name="T86" fmla="*/ 686 w 1030"/>
                <a:gd name="T87" fmla="*/ 205 h 225"/>
                <a:gd name="T88" fmla="*/ 703 w 1030"/>
                <a:gd name="T89" fmla="*/ 205 h 225"/>
                <a:gd name="T90" fmla="*/ 718 w 1030"/>
                <a:gd name="T91" fmla="*/ 203 h 225"/>
                <a:gd name="T92" fmla="*/ 735 w 1030"/>
                <a:gd name="T93" fmla="*/ 202 h 225"/>
                <a:gd name="T94" fmla="*/ 752 w 1030"/>
                <a:gd name="T95" fmla="*/ 203 h 225"/>
                <a:gd name="T96" fmla="*/ 769 w 1030"/>
                <a:gd name="T97" fmla="*/ 207 h 225"/>
                <a:gd name="T98" fmla="*/ 786 w 1030"/>
                <a:gd name="T99" fmla="*/ 208 h 225"/>
                <a:gd name="T100" fmla="*/ 802 w 1030"/>
                <a:gd name="T101" fmla="*/ 210 h 225"/>
                <a:gd name="T102" fmla="*/ 820 w 1030"/>
                <a:gd name="T103" fmla="*/ 212 h 225"/>
                <a:gd name="T104" fmla="*/ 839 w 1030"/>
                <a:gd name="T105" fmla="*/ 213 h 225"/>
                <a:gd name="T106" fmla="*/ 855 w 1030"/>
                <a:gd name="T107" fmla="*/ 215 h 225"/>
                <a:gd name="T108" fmla="*/ 872 w 1030"/>
                <a:gd name="T109" fmla="*/ 215 h 225"/>
                <a:gd name="T110" fmla="*/ 890 w 1030"/>
                <a:gd name="T111" fmla="*/ 215 h 225"/>
                <a:gd name="T112" fmla="*/ 907 w 1030"/>
                <a:gd name="T113" fmla="*/ 217 h 225"/>
                <a:gd name="T114" fmla="*/ 926 w 1030"/>
                <a:gd name="T115" fmla="*/ 219 h 225"/>
                <a:gd name="T116" fmla="*/ 945 w 1030"/>
                <a:gd name="T117" fmla="*/ 220 h 225"/>
                <a:gd name="T118" fmla="*/ 962 w 1030"/>
                <a:gd name="T119" fmla="*/ 222 h 225"/>
                <a:gd name="T120" fmla="*/ 981 w 1030"/>
                <a:gd name="T121" fmla="*/ 224 h 225"/>
                <a:gd name="T122" fmla="*/ 1000 w 1030"/>
                <a:gd name="T123" fmla="*/ 224 h 225"/>
                <a:gd name="T124" fmla="*/ 1018 w 1030"/>
                <a:gd name="T125" fmla="*/ 22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30" h="225">
                  <a:moveTo>
                    <a:pt x="0" y="155"/>
                  </a:moveTo>
                  <a:lnTo>
                    <a:pt x="2" y="145"/>
                  </a:lnTo>
                  <a:lnTo>
                    <a:pt x="3" y="130"/>
                  </a:lnTo>
                  <a:lnTo>
                    <a:pt x="5" y="109"/>
                  </a:lnTo>
                  <a:lnTo>
                    <a:pt x="7" y="86"/>
                  </a:lnTo>
                  <a:lnTo>
                    <a:pt x="8" y="60"/>
                  </a:lnTo>
                  <a:lnTo>
                    <a:pt x="8" y="36"/>
                  </a:lnTo>
                  <a:lnTo>
                    <a:pt x="10" y="17"/>
                  </a:lnTo>
                  <a:lnTo>
                    <a:pt x="12" y="5"/>
                  </a:lnTo>
                  <a:lnTo>
                    <a:pt x="13" y="0"/>
                  </a:lnTo>
                  <a:lnTo>
                    <a:pt x="15" y="4"/>
                  </a:lnTo>
                  <a:lnTo>
                    <a:pt x="15" y="16"/>
                  </a:lnTo>
                  <a:lnTo>
                    <a:pt x="17" y="31"/>
                  </a:lnTo>
                  <a:lnTo>
                    <a:pt x="19" y="50"/>
                  </a:lnTo>
                  <a:lnTo>
                    <a:pt x="20" y="70"/>
                  </a:lnTo>
                  <a:lnTo>
                    <a:pt x="22" y="89"/>
                  </a:lnTo>
                  <a:lnTo>
                    <a:pt x="24" y="104"/>
                  </a:lnTo>
                  <a:lnTo>
                    <a:pt x="24" y="120"/>
                  </a:lnTo>
                  <a:lnTo>
                    <a:pt x="25" y="132"/>
                  </a:lnTo>
                  <a:lnTo>
                    <a:pt x="27" y="142"/>
                  </a:lnTo>
                  <a:lnTo>
                    <a:pt x="29" y="150"/>
                  </a:lnTo>
                  <a:lnTo>
                    <a:pt x="31" y="155"/>
                  </a:lnTo>
                  <a:lnTo>
                    <a:pt x="31" y="161"/>
                  </a:lnTo>
                  <a:lnTo>
                    <a:pt x="32" y="161"/>
                  </a:lnTo>
                  <a:lnTo>
                    <a:pt x="34" y="159"/>
                  </a:lnTo>
                  <a:lnTo>
                    <a:pt x="36" y="154"/>
                  </a:lnTo>
                  <a:lnTo>
                    <a:pt x="37" y="144"/>
                  </a:lnTo>
                  <a:lnTo>
                    <a:pt x="39" y="128"/>
                  </a:lnTo>
                  <a:lnTo>
                    <a:pt x="39" y="108"/>
                  </a:lnTo>
                  <a:lnTo>
                    <a:pt x="41" y="86"/>
                  </a:lnTo>
                  <a:lnTo>
                    <a:pt x="42" y="63"/>
                  </a:lnTo>
                  <a:lnTo>
                    <a:pt x="44" y="43"/>
                  </a:lnTo>
                  <a:lnTo>
                    <a:pt x="46" y="28"/>
                  </a:lnTo>
                  <a:lnTo>
                    <a:pt x="48" y="21"/>
                  </a:lnTo>
                  <a:lnTo>
                    <a:pt x="48" y="19"/>
                  </a:lnTo>
                  <a:lnTo>
                    <a:pt x="49" y="26"/>
                  </a:lnTo>
                  <a:lnTo>
                    <a:pt x="51" y="38"/>
                  </a:lnTo>
                  <a:lnTo>
                    <a:pt x="53" y="53"/>
                  </a:lnTo>
                  <a:lnTo>
                    <a:pt x="54" y="72"/>
                  </a:lnTo>
                  <a:lnTo>
                    <a:pt x="54" y="89"/>
                  </a:lnTo>
                  <a:lnTo>
                    <a:pt x="56" y="106"/>
                  </a:lnTo>
                  <a:lnTo>
                    <a:pt x="58" y="121"/>
                  </a:lnTo>
                  <a:lnTo>
                    <a:pt x="60" y="133"/>
                  </a:lnTo>
                  <a:lnTo>
                    <a:pt x="61" y="144"/>
                  </a:lnTo>
                  <a:lnTo>
                    <a:pt x="63" y="150"/>
                  </a:lnTo>
                  <a:lnTo>
                    <a:pt x="63" y="157"/>
                  </a:lnTo>
                  <a:lnTo>
                    <a:pt x="65" y="161"/>
                  </a:lnTo>
                  <a:lnTo>
                    <a:pt x="66" y="162"/>
                  </a:lnTo>
                  <a:lnTo>
                    <a:pt x="68" y="161"/>
                  </a:lnTo>
                  <a:lnTo>
                    <a:pt x="70" y="155"/>
                  </a:lnTo>
                  <a:lnTo>
                    <a:pt x="70" y="147"/>
                  </a:lnTo>
                  <a:lnTo>
                    <a:pt x="71" y="133"/>
                  </a:lnTo>
                  <a:lnTo>
                    <a:pt x="73" y="115"/>
                  </a:lnTo>
                  <a:lnTo>
                    <a:pt x="75" y="96"/>
                  </a:lnTo>
                  <a:lnTo>
                    <a:pt x="77" y="75"/>
                  </a:lnTo>
                  <a:lnTo>
                    <a:pt x="78" y="57"/>
                  </a:lnTo>
                  <a:lnTo>
                    <a:pt x="78" y="43"/>
                  </a:lnTo>
                  <a:lnTo>
                    <a:pt x="80" y="34"/>
                  </a:lnTo>
                  <a:lnTo>
                    <a:pt x="82" y="33"/>
                  </a:lnTo>
                  <a:lnTo>
                    <a:pt x="83" y="39"/>
                  </a:lnTo>
                  <a:lnTo>
                    <a:pt x="85" y="50"/>
                  </a:lnTo>
                  <a:lnTo>
                    <a:pt x="85" y="65"/>
                  </a:lnTo>
                  <a:lnTo>
                    <a:pt x="87" y="82"/>
                  </a:lnTo>
                  <a:lnTo>
                    <a:pt x="89" y="97"/>
                  </a:lnTo>
                  <a:lnTo>
                    <a:pt x="90" y="113"/>
                  </a:lnTo>
                  <a:lnTo>
                    <a:pt x="92" y="126"/>
                  </a:lnTo>
                  <a:lnTo>
                    <a:pt x="94" y="138"/>
                  </a:lnTo>
                  <a:lnTo>
                    <a:pt x="94" y="147"/>
                  </a:lnTo>
                  <a:lnTo>
                    <a:pt x="95" y="154"/>
                  </a:lnTo>
                  <a:lnTo>
                    <a:pt x="97" y="159"/>
                  </a:lnTo>
                  <a:lnTo>
                    <a:pt x="99" y="161"/>
                  </a:lnTo>
                  <a:lnTo>
                    <a:pt x="100" y="161"/>
                  </a:lnTo>
                  <a:lnTo>
                    <a:pt x="100" y="157"/>
                  </a:lnTo>
                  <a:lnTo>
                    <a:pt x="102" y="150"/>
                  </a:lnTo>
                  <a:lnTo>
                    <a:pt x="104" y="138"/>
                  </a:lnTo>
                  <a:lnTo>
                    <a:pt x="106" y="125"/>
                  </a:lnTo>
                  <a:lnTo>
                    <a:pt x="107" y="108"/>
                  </a:lnTo>
                  <a:lnTo>
                    <a:pt x="109" y="89"/>
                  </a:lnTo>
                  <a:lnTo>
                    <a:pt x="109" y="72"/>
                  </a:lnTo>
                  <a:lnTo>
                    <a:pt x="111" y="58"/>
                  </a:lnTo>
                  <a:lnTo>
                    <a:pt x="112" y="48"/>
                  </a:lnTo>
                  <a:lnTo>
                    <a:pt x="114" y="46"/>
                  </a:lnTo>
                  <a:lnTo>
                    <a:pt x="116" y="50"/>
                  </a:lnTo>
                  <a:lnTo>
                    <a:pt x="118" y="60"/>
                  </a:lnTo>
                  <a:lnTo>
                    <a:pt x="118" y="74"/>
                  </a:lnTo>
                  <a:lnTo>
                    <a:pt x="119" y="89"/>
                  </a:lnTo>
                  <a:lnTo>
                    <a:pt x="121" y="104"/>
                  </a:lnTo>
                  <a:lnTo>
                    <a:pt x="123" y="120"/>
                  </a:lnTo>
                  <a:lnTo>
                    <a:pt x="124" y="133"/>
                  </a:lnTo>
                  <a:lnTo>
                    <a:pt x="124" y="144"/>
                  </a:lnTo>
                  <a:lnTo>
                    <a:pt x="126" y="154"/>
                  </a:lnTo>
                  <a:lnTo>
                    <a:pt x="128" y="159"/>
                  </a:lnTo>
                  <a:lnTo>
                    <a:pt x="130" y="164"/>
                  </a:lnTo>
                  <a:lnTo>
                    <a:pt x="131" y="164"/>
                  </a:lnTo>
                  <a:lnTo>
                    <a:pt x="133" y="162"/>
                  </a:lnTo>
                  <a:lnTo>
                    <a:pt x="133" y="157"/>
                  </a:lnTo>
                  <a:lnTo>
                    <a:pt x="135" y="150"/>
                  </a:lnTo>
                  <a:lnTo>
                    <a:pt x="136" y="138"/>
                  </a:lnTo>
                  <a:lnTo>
                    <a:pt x="138" y="123"/>
                  </a:lnTo>
                  <a:lnTo>
                    <a:pt x="140" y="106"/>
                  </a:lnTo>
                  <a:lnTo>
                    <a:pt x="140" y="91"/>
                  </a:lnTo>
                  <a:lnTo>
                    <a:pt x="141" y="75"/>
                  </a:lnTo>
                  <a:lnTo>
                    <a:pt x="143" y="65"/>
                  </a:lnTo>
                  <a:lnTo>
                    <a:pt x="145" y="60"/>
                  </a:lnTo>
                  <a:lnTo>
                    <a:pt x="147" y="62"/>
                  </a:lnTo>
                  <a:lnTo>
                    <a:pt x="148" y="68"/>
                  </a:lnTo>
                  <a:lnTo>
                    <a:pt x="148" y="79"/>
                  </a:lnTo>
                  <a:lnTo>
                    <a:pt x="150" y="92"/>
                  </a:lnTo>
                  <a:lnTo>
                    <a:pt x="152" y="108"/>
                  </a:lnTo>
                  <a:lnTo>
                    <a:pt x="153" y="121"/>
                  </a:lnTo>
                  <a:lnTo>
                    <a:pt x="155" y="135"/>
                  </a:lnTo>
                  <a:lnTo>
                    <a:pt x="155" y="145"/>
                  </a:lnTo>
                  <a:lnTo>
                    <a:pt x="157" y="155"/>
                  </a:lnTo>
                  <a:lnTo>
                    <a:pt x="159" y="161"/>
                  </a:lnTo>
                  <a:lnTo>
                    <a:pt x="160" y="166"/>
                  </a:lnTo>
                  <a:lnTo>
                    <a:pt x="162" y="167"/>
                  </a:lnTo>
                  <a:lnTo>
                    <a:pt x="164" y="166"/>
                  </a:lnTo>
                  <a:lnTo>
                    <a:pt x="164" y="161"/>
                  </a:lnTo>
                  <a:lnTo>
                    <a:pt x="165" y="154"/>
                  </a:lnTo>
                  <a:lnTo>
                    <a:pt x="167" y="144"/>
                  </a:lnTo>
                  <a:lnTo>
                    <a:pt x="169" y="130"/>
                  </a:lnTo>
                  <a:lnTo>
                    <a:pt x="170" y="115"/>
                  </a:lnTo>
                  <a:lnTo>
                    <a:pt x="172" y="101"/>
                  </a:lnTo>
                  <a:lnTo>
                    <a:pt x="172" y="87"/>
                  </a:lnTo>
                  <a:lnTo>
                    <a:pt x="174" y="77"/>
                  </a:lnTo>
                  <a:lnTo>
                    <a:pt x="176" y="74"/>
                  </a:lnTo>
                  <a:lnTo>
                    <a:pt x="177" y="74"/>
                  </a:lnTo>
                  <a:lnTo>
                    <a:pt x="179" y="79"/>
                  </a:lnTo>
                  <a:lnTo>
                    <a:pt x="179" y="89"/>
                  </a:lnTo>
                  <a:lnTo>
                    <a:pt x="181" y="101"/>
                  </a:lnTo>
                  <a:lnTo>
                    <a:pt x="182" y="115"/>
                  </a:lnTo>
                  <a:lnTo>
                    <a:pt x="184" y="128"/>
                  </a:lnTo>
                  <a:lnTo>
                    <a:pt x="186" y="140"/>
                  </a:lnTo>
                  <a:lnTo>
                    <a:pt x="188" y="152"/>
                  </a:lnTo>
                  <a:lnTo>
                    <a:pt x="188" y="159"/>
                  </a:lnTo>
                  <a:lnTo>
                    <a:pt x="189" y="166"/>
                  </a:lnTo>
                  <a:lnTo>
                    <a:pt x="191" y="169"/>
                  </a:lnTo>
                  <a:lnTo>
                    <a:pt x="193" y="169"/>
                  </a:lnTo>
                  <a:lnTo>
                    <a:pt x="194" y="167"/>
                  </a:lnTo>
                  <a:lnTo>
                    <a:pt x="194" y="162"/>
                  </a:lnTo>
                  <a:lnTo>
                    <a:pt x="196" y="154"/>
                  </a:lnTo>
                  <a:lnTo>
                    <a:pt x="198" y="144"/>
                  </a:lnTo>
                  <a:lnTo>
                    <a:pt x="199" y="130"/>
                  </a:lnTo>
                  <a:lnTo>
                    <a:pt x="201" y="116"/>
                  </a:lnTo>
                  <a:lnTo>
                    <a:pt x="203" y="104"/>
                  </a:lnTo>
                  <a:lnTo>
                    <a:pt x="203" y="92"/>
                  </a:lnTo>
                  <a:lnTo>
                    <a:pt x="205" y="86"/>
                  </a:lnTo>
                  <a:lnTo>
                    <a:pt x="206" y="84"/>
                  </a:lnTo>
                  <a:lnTo>
                    <a:pt x="208" y="87"/>
                  </a:lnTo>
                  <a:lnTo>
                    <a:pt x="210" y="94"/>
                  </a:lnTo>
                  <a:lnTo>
                    <a:pt x="210" y="104"/>
                  </a:lnTo>
                  <a:lnTo>
                    <a:pt x="211" y="116"/>
                  </a:lnTo>
                  <a:lnTo>
                    <a:pt x="213" y="128"/>
                  </a:lnTo>
                  <a:lnTo>
                    <a:pt x="215" y="140"/>
                  </a:lnTo>
                  <a:lnTo>
                    <a:pt x="217" y="150"/>
                  </a:lnTo>
                  <a:lnTo>
                    <a:pt x="218" y="159"/>
                  </a:lnTo>
                  <a:lnTo>
                    <a:pt x="218" y="166"/>
                  </a:lnTo>
                  <a:lnTo>
                    <a:pt x="220" y="171"/>
                  </a:lnTo>
                  <a:lnTo>
                    <a:pt x="222" y="171"/>
                  </a:lnTo>
                  <a:lnTo>
                    <a:pt x="223" y="171"/>
                  </a:lnTo>
                  <a:lnTo>
                    <a:pt x="225" y="166"/>
                  </a:lnTo>
                  <a:lnTo>
                    <a:pt x="225" y="159"/>
                  </a:lnTo>
                  <a:lnTo>
                    <a:pt x="227" y="150"/>
                  </a:lnTo>
                  <a:lnTo>
                    <a:pt x="228" y="138"/>
                  </a:lnTo>
                  <a:lnTo>
                    <a:pt x="230" y="126"/>
                  </a:lnTo>
                  <a:lnTo>
                    <a:pt x="232" y="115"/>
                  </a:lnTo>
                  <a:lnTo>
                    <a:pt x="234" y="104"/>
                  </a:lnTo>
                  <a:lnTo>
                    <a:pt x="234" y="97"/>
                  </a:lnTo>
                  <a:lnTo>
                    <a:pt x="235" y="94"/>
                  </a:lnTo>
                  <a:lnTo>
                    <a:pt x="237" y="96"/>
                  </a:lnTo>
                  <a:lnTo>
                    <a:pt x="239" y="103"/>
                  </a:lnTo>
                  <a:lnTo>
                    <a:pt x="240" y="111"/>
                  </a:lnTo>
                  <a:lnTo>
                    <a:pt x="242" y="121"/>
                  </a:lnTo>
                  <a:lnTo>
                    <a:pt x="242" y="133"/>
                  </a:lnTo>
                  <a:lnTo>
                    <a:pt x="244" y="145"/>
                  </a:lnTo>
                  <a:lnTo>
                    <a:pt x="246" y="154"/>
                  </a:lnTo>
                  <a:lnTo>
                    <a:pt x="247" y="162"/>
                  </a:lnTo>
                  <a:lnTo>
                    <a:pt x="249" y="169"/>
                  </a:lnTo>
                  <a:lnTo>
                    <a:pt x="249" y="173"/>
                  </a:lnTo>
                  <a:lnTo>
                    <a:pt x="251" y="174"/>
                  </a:lnTo>
                  <a:lnTo>
                    <a:pt x="252" y="173"/>
                  </a:lnTo>
                  <a:lnTo>
                    <a:pt x="254" y="167"/>
                  </a:lnTo>
                  <a:lnTo>
                    <a:pt x="256" y="161"/>
                  </a:lnTo>
                  <a:lnTo>
                    <a:pt x="257" y="152"/>
                  </a:lnTo>
                  <a:lnTo>
                    <a:pt x="257" y="142"/>
                  </a:lnTo>
                  <a:lnTo>
                    <a:pt x="259" y="130"/>
                  </a:lnTo>
                  <a:lnTo>
                    <a:pt x="261" y="120"/>
                  </a:lnTo>
                  <a:lnTo>
                    <a:pt x="263" y="111"/>
                  </a:lnTo>
                  <a:lnTo>
                    <a:pt x="264" y="106"/>
                  </a:lnTo>
                  <a:lnTo>
                    <a:pt x="264" y="104"/>
                  </a:lnTo>
                  <a:lnTo>
                    <a:pt x="266" y="106"/>
                  </a:lnTo>
                  <a:lnTo>
                    <a:pt x="268" y="113"/>
                  </a:lnTo>
                  <a:lnTo>
                    <a:pt x="269" y="121"/>
                  </a:lnTo>
                  <a:lnTo>
                    <a:pt x="271" y="132"/>
                  </a:lnTo>
                  <a:lnTo>
                    <a:pt x="273" y="142"/>
                  </a:lnTo>
                  <a:lnTo>
                    <a:pt x="273" y="152"/>
                  </a:lnTo>
                  <a:lnTo>
                    <a:pt x="275" y="162"/>
                  </a:lnTo>
                  <a:lnTo>
                    <a:pt x="276" y="169"/>
                  </a:lnTo>
                  <a:lnTo>
                    <a:pt x="278" y="174"/>
                  </a:lnTo>
                  <a:lnTo>
                    <a:pt x="280" y="176"/>
                  </a:lnTo>
                  <a:lnTo>
                    <a:pt x="281" y="173"/>
                  </a:lnTo>
                  <a:lnTo>
                    <a:pt x="283" y="167"/>
                  </a:lnTo>
                  <a:lnTo>
                    <a:pt x="285" y="159"/>
                  </a:lnTo>
                  <a:lnTo>
                    <a:pt x="286" y="150"/>
                  </a:lnTo>
                  <a:lnTo>
                    <a:pt x="288" y="140"/>
                  </a:lnTo>
                  <a:lnTo>
                    <a:pt x="288" y="130"/>
                  </a:lnTo>
                  <a:lnTo>
                    <a:pt x="290" y="121"/>
                  </a:lnTo>
                  <a:lnTo>
                    <a:pt x="292" y="116"/>
                  </a:lnTo>
                  <a:lnTo>
                    <a:pt x="293" y="113"/>
                  </a:lnTo>
                  <a:lnTo>
                    <a:pt x="295" y="115"/>
                  </a:lnTo>
                  <a:lnTo>
                    <a:pt x="297" y="120"/>
                  </a:lnTo>
                  <a:lnTo>
                    <a:pt x="297" y="128"/>
                  </a:lnTo>
                  <a:lnTo>
                    <a:pt x="298" y="137"/>
                  </a:lnTo>
                  <a:lnTo>
                    <a:pt x="300" y="147"/>
                  </a:lnTo>
                  <a:lnTo>
                    <a:pt x="302" y="155"/>
                  </a:lnTo>
                  <a:lnTo>
                    <a:pt x="304" y="164"/>
                  </a:lnTo>
                  <a:lnTo>
                    <a:pt x="304" y="171"/>
                  </a:lnTo>
                  <a:lnTo>
                    <a:pt x="305" y="176"/>
                  </a:lnTo>
                  <a:lnTo>
                    <a:pt x="307" y="178"/>
                  </a:lnTo>
                  <a:lnTo>
                    <a:pt x="309" y="178"/>
                  </a:lnTo>
                  <a:lnTo>
                    <a:pt x="310" y="174"/>
                  </a:lnTo>
                  <a:lnTo>
                    <a:pt x="312" y="169"/>
                  </a:lnTo>
                  <a:lnTo>
                    <a:pt x="312" y="162"/>
                  </a:lnTo>
                  <a:lnTo>
                    <a:pt x="314" y="154"/>
                  </a:lnTo>
                  <a:lnTo>
                    <a:pt x="315" y="144"/>
                  </a:lnTo>
                  <a:lnTo>
                    <a:pt x="317" y="135"/>
                  </a:lnTo>
                  <a:lnTo>
                    <a:pt x="319" y="126"/>
                  </a:lnTo>
                  <a:lnTo>
                    <a:pt x="319" y="121"/>
                  </a:lnTo>
                  <a:lnTo>
                    <a:pt x="321" y="121"/>
                  </a:lnTo>
                  <a:lnTo>
                    <a:pt x="322" y="123"/>
                  </a:lnTo>
                  <a:lnTo>
                    <a:pt x="324" y="128"/>
                  </a:lnTo>
                  <a:lnTo>
                    <a:pt x="326" y="135"/>
                  </a:lnTo>
                  <a:lnTo>
                    <a:pt x="327" y="144"/>
                  </a:lnTo>
                  <a:lnTo>
                    <a:pt x="327" y="154"/>
                  </a:lnTo>
                  <a:lnTo>
                    <a:pt x="329" y="162"/>
                  </a:lnTo>
                  <a:lnTo>
                    <a:pt x="331" y="169"/>
                  </a:lnTo>
                  <a:lnTo>
                    <a:pt x="333" y="176"/>
                  </a:lnTo>
                  <a:lnTo>
                    <a:pt x="334" y="179"/>
                  </a:lnTo>
                  <a:lnTo>
                    <a:pt x="334" y="181"/>
                  </a:lnTo>
                  <a:lnTo>
                    <a:pt x="336" y="179"/>
                  </a:lnTo>
                  <a:lnTo>
                    <a:pt x="338" y="176"/>
                  </a:lnTo>
                  <a:lnTo>
                    <a:pt x="339" y="169"/>
                  </a:lnTo>
                  <a:lnTo>
                    <a:pt x="341" y="162"/>
                  </a:lnTo>
                  <a:lnTo>
                    <a:pt x="343" y="152"/>
                  </a:lnTo>
                  <a:lnTo>
                    <a:pt x="343" y="144"/>
                  </a:lnTo>
                  <a:lnTo>
                    <a:pt x="344" y="137"/>
                  </a:lnTo>
                  <a:lnTo>
                    <a:pt x="346" y="130"/>
                  </a:lnTo>
                  <a:lnTo>
                    <a:pt x="348" y="128"/>
                  </a:lnTo>
                  <a:lnTo>
                    <a:pt x="350" y="128"/>
                  </a:lnTo>
                  <a:lnTo>
                    <a:pt x="351" y="133"/>
                  </a:lnTo>
                  <a:lnTo>
                    <a:pt x="351" y="138"/>
                  </a:lnTo>
                  <a:lnTo>
                    <a:pt x="353" y="147"/>
                  </a:lnTo>
                  <a:lnTo>
                    <a:pt x="355" y="155"/>
                  </a:lnTo>
                  <a:lnTo>
                    <a:pt x="356" y="162"/>
                  </a:lnTo>
                  <a:lnTo>
                    <a:pt x="358" y="171"/>
                  </a:lnTo>
                  <a:lnTo>
                    <a:pt x="358" y="176"/>
                  </a:lnTo>
                  <a:lnTo>
                    <a:pt x="360" y="179"/>
                  </a:lnTo>
                  <a:lnTo>
                    <a:pt x="362" y="181"/>
                  </a:lnTo>
                  <a:lnTo>
                    <a:pt x="363" y="181"/>
                  </a:lnTo>
                  <a:lnTo>
                    <a:pt x="365" y="178"/>
                  </a:lnTo>
                  <a:lnTo>
                    <a:pt x="367" y="171"/>
                  </a:lnTo>
                  <a:lnTo>
                    <a:pt x="367" y="164"/>
                  </a:lnTo>
                  <a:lnTo>
                    <a:pt x="368" y="155"/>
                  </a:lnTo>
                  <a:lnTo>
                    <a:pt x="370" y="149"/>
                  </a:lnTo>
                  <a:lnTo>
                    <a:pt x="372" y="142"/>
                  </a:lnTo>
                  <a:lnTo>
                    <a:pt x="373" y="137"/>
                  </a:lnTo>
                  <a:lnTo>
                    <a:pt x="373" y="135"/>
                  </a:lnTo>
                  <a:lnTo>
                    <a:pt x="375" y="135"/>
                  </a:lnTo>
                  <a:lnTo>
                    <a:pt x="377" y="138"/>
                  </a:lnTo>
                  <a:lnTo>
                    <a:pt x="379" y="145"/>
                  </a:lnTo>
                  <a:lnTo>
                    <a:pt x="380" y="152"/>
                  </a:lnTo>
                  <a:lnTo>
                    <a:pt x="382" y="161"/>
                  </a:lnTo>
                  <a:lnTo>
                    <a:pt x="382" y="167"/>
                  </a:lnTo>
                  <a:lnTo>
                    <a:pt x="384" y="174"/>
                  </a:lnTo>
                  <a:lnTo>
                    <a:pt x="385" y="179"/>
                  </a:lnTo>
                  <a:lnTo>
                    <a:pt x="387" y="183"/>
                  </a:lnTo>
                  <a:lnTo>
                    <a:pt x="389" y="183"/>
                  </a:lnTo>
                  <a:lnTo>
                    <a:pt x="389" y="181"/>
                  </a:lnTo>
                  <a:lnTo>
                    <a:pt x="391" y="178"/>
                  </a:lnTo>
                  <a:lnTo>
                    <a:pt x="392" y="171"/>
                  </a:lnTo>
                  <a:lnTo>
                    <a:pt x="394" y="164"/>
                  </a:lnTo>
                  <a:lnTo>
                    <a:pt x="396" y="157"/>
                  </a:lnTo>
                  <a:lnTo>
                    <a:pt x="397" y="150"/>
                  </a:lnTo>
                  <a:lnTo>
                    <a:pt x="397" y="145"/>
                  </a:lnTo>
                  <a:lnTo>
                    <a:pt x="399" y="142"/>
                  </a:lnTo>
                  <a:lnTo>
                    <a:pt x="401" y="142"/>
                  </a:lnTo>
                  <a:lnTo>
                    <a:pt x="402" y="145"/>
                  </a:lnTo>
                  <a:lnTo>
                    <a:pt x="404" y="150"/>
                  </a:lnTo>
                  <a:lnTo>
                    <a:pt x="404" y="155"/>
                  </a:lnTo>
                  <a:lnTo>
                    <a:pt x="406" y="164"/>
                  </a:lnTo>
                  <a:lnTo>
                    <a:pt x="408" y="171"/>
                  </a:lnTo>
                  <a:lnTo>
                    <a:pt x="409" y="176"/>
                  </a:lnTo>
                  <a:lnTo>
                    <a:pt x="411" y="181"/>
                  </a:lnTo>
                  <a:lnTo>
                    <a:pt x="413" y="184"/>
                  </a:lnTo>
                  <a:lnTo>
                    <a:pt x="413" y="186"/>
                  </a:lnTo>
                  <a:lnTo>
                    <a:pt x="414" y="184"/>
                  </a:lnTo>
                  <a:lnTo>
                    <a:pt x="416" y="181"/>
                  </a:lnTo>
                  <a:lnTo>
                    <a:pt x="418" y="176"/>
                  </a:lnTo>
                  <a:lnTo>
                    <a:pt x="420" y="169"/>
                  </a:lnTo>
                  <a:lnTo>
                    <a:pt x="421" y="162"/>
                  </a:lnTo>
                  <a:lnTo>
                    <a:pt x="421" y="155"/>
                  </a:lnTo>
                  <a:lnTo>
                    <a:pt x="423" y="150"/>
                  </a:lnTo>
                  <a:lnTo>
                    <a:pt x="425" y="149"/>
                  </a:lnTo>
                  <a:lnTo>
                    <a:pt x="426" y="149"/>
                  </a:lnTo>
                  <a:lnTo>
                    <a:pt x="428" y="150"/>
                  </a:lnTo>
                  <a:lnTo>
                    <a:pt x="428" y="155"/>
                  </a:lnTo>
                  <a:lnTo>
                    <a:pt x="430" y="161"/>
                  </a:lnTo>
                  <a:lnTo>
                    <a:pt x="431" y="167"/>
                  </a:lnTo>
                  <a:lnTo>
                    <a:pt x="433" y="174"/>
                  </a:lnTo>
                  <a:lnTo>
                    <a:pt x="435" y="179"/>
                  </a:lnTo>
                  <a:lnTo>
                    <a:pt x="437" y="184"/>
                  </a:lnTo>
                  <a:lnTo>
                    <a:pt x="437" y="186"/>
                  </a:lnTo>
                  <a:lnTo>
                    <a:pt x="438" y="188"/>
                  </a:lnTo>
                  <a:lnTo>
                    <a:pt x="440" y="186"/>
                  </a:lnTo>
                  <a:lnTo>
                    <a:pt x="442" y="183"/>
                  </a:lnTo>
                  <a:lnTo>
                    <a:pt x="443" y="179"/>
                  </a:lnTo>
                  <a:lnTo>
                    <a:pt x="443" y="173"/>
                  </a:lnTo>
                  <a:lnTo>
                    <a:pt x="445" y="167"/>
                  </a:lnTo>
                  <a:lnTo>
                    <a:pt x="447" y="161"/>
                  </a:lnTo>
                  <a:lnTo>
                    <a:pt x="449" y="157"/>
                  </a:lnTo>
                  <a:lnTo>
                    <a:pt x="450" y="155"/>
                  </a:lnTo>
                  <a:lnTo>
                    <a:pt x="452" y="155"/>
                  </a:lnTo>
                  <a:lnTo>
                    <a:pt x="452" y="157"/>
                  </a:lnTo>
                  <a:lnTo>
                    <a:pt x="454" y="162"/>
                  </a:lnTo>
                  <a:lnTo>
                    <a:pt x="455" y="167"/>
                  </a:lnTo>
                  <a:lnTo>
                    <a:pt x="457" y="173"/>
                  </a:lnTo>
                  <a:lnTo>
                    <a:pt x="459" y="179"/>
                  </a:lnTo>
                  <a:lnTo>
                    <a:pt x="459" y="184"/>
                  </a:lnTo>
                  <a:lnTo>
                    <a:pt x="460" y="188"/>
                  </a:lnTo>
                  <a:lnTo>
                    <a:pt x="462" y="190"/>
                  </a:lnTo>
                  <a:lnTo>
                    <a:pt x="464" y="190"/>
                  </a:lnTo>
                  <a:lnTo>
                    <a:pt x="466" y="188"/>
                  </a:lnTo>
                  <a:lnTo>
                    <a:pt x="467" y="186"/>
                  </a:lnTo>
                  <a:lnTo>
                    <a:pt x="467" y="181"/>
                  </a:lnTo>
                  <a:lnTo>
                    <a:pt x="469" y="176"/>
                  </a:lnTo>
                  <a:lnTo>
                    <a:pt x="471" y="171"/>
                  </a:lnTo>
                  <a:lnTo>
                    <a:pt x="472" y="166"/>
                  </a:lnTo>
                  <a:lnTo>
                    <a:pt x="474" y="162"/>
                  </a:lnTo>
                  <a:lnTo>
                    <a:pt x="476" y="161"/>
                  </a:lnTo>
                  <a:lnTo>
                    <a:pt x="478" y="164"/>
                  </a:lnTo>
                  <a:lnTo>
                    <a:pt x="479" y="167"/>
                  </a:lnTo>
                  <a:lnTo>
                    <a:pt x="481" y="173"/>
                  </a:lnTo>
                  <a:lnTo>
                    <a:pt x="483" y="178"/>
                  </a:lnTo>
                  <a:lnTo>
                    <a:pt x="483" y="183"/>
                  </a:lnTo>
                  <a:lnTo>
                    <a:pt x="484" y="186"/>
                  </a:lnTo>
                  <a:lnTo>
                    <a:pt x="486" y="190"/>
                  </a:lnTo>
                  <a:lnTo>
                    <a:pt x="488" y="190"/>
                  </a:lnTo>
                  <a:lnTo>
                    <a:pt x="489" y="190"/>
                  </a:lnTo>
                  <a:lnTo>
                    <a:pt x="491" y="188"/>
                  </a:lnTo>
                  <a:lnTo>
                    <a:pt x="491" y="184"/>
                  </a:lnTo>
                  <a:lnTo>
                    <a:pt x="493" y="179"/>
                  </a:lnTo>
                  <a:lnTo>
                    <a:pt x="495" y="174"/>
                  </a:lnTo>
                  <a:lnTo>
                    <a:pt x="496" y="169"/>
                  </a:lnTo>
                  <a:lnTo>
                    <a:pt x="498" y="166"/>
                  </a:lnTo>
                  <a:lnTo>
                    <a:pt x="498" y="164"/>
                  </a:lnTo>
                  <a:lnTo>
                    <a:pt x="500" y="164"/>
                  </a:lnTo>
                  <a:lnTo>
                    <a:pt x="501" y="166"/>
                  </a:lnTo>
                  <a:lnTo>
                    <a:pt x="503" y="169"/>
                  </a:lnTo>
                  <a:lnTo>
                    <a:pt x="505" y="174"/>
                  </a:lnTo>
                  <a:lnTo>
                    <a:pt x="507" y="179"/>
                  </a:lnTo>
                  <a:lnTo>
                    <a:pt x="507" y="184"/>
                  </a:lnTo>
                  <a:lnTo>
                    <a:pt x="508" y="188"/>
                  </a:lnTo>
                  <a:lnTo>
                    <a:pt x="510" y="190"/>
                  </a:lnTo>
                  <a:lnTo>
                    <a:pt x="512" y="191"/>
                  </a:lnTo>
                  <a:lnTo>
                    <a:pt x="513" y="191"/>
                  </a:lnTo>
                  <a:lnTo>
                    <a:pt x="513" y="190"/>
                  </a:lnTo>
                  <a:lnTo>
                    <a:pt x="515" y="186"/>
                  </a:lnTo>
                  <a:lnTo>
                    <a:pt x="517" y="181"/>
                  </a:lnTo>
                  <a:lnTo>
                    <a:pt x="518" y="176"/>
                  </a:lnTo>
                  <a:lnTo>
                    <a:pt x="520" y="173"/>
                  </a:lnTo>
                  <a:lnTo>
                    <a:pt x="522" y="171"/>
                  </a:lnTo>
                  <a:lnTo>
                    <a:pt x="522" y="169"/>
                  </a:lnTo>
                  <a:lnTo>
                    <a:pt x="524" y="169"/>
                  </a:lnTo>
                  <a:lnTo>
                    <a:pt x="525" y="173"/>
                  </a:lnTo>
                  <a:lnTo>
                    <a:pt x="527" y="176"/>
                  </a:lnTo>
                  <a:lnTo>
                    <a:pt x="529" y="179"/>
                  </a:lnTo>
                  <a:lnTo>
                    <a:pt x="529" y="184"/>
                  </a:lnTo>
                  <a:lnTo>
                    <a:pt x="530" y="188"/>
                  </a:lnTo>
                  <a:lnTo>
                    <a:pt x="532" y="191"/>
                  </a:lnTo>
                  <a:lnTo>
                    <a:pt x="534" y="193"/>
                  </a:lnTo>
                  <a:lnTo>
                    <a:pt x="536" y="193"/>
                  </a:lnTo>
                  <a:lnTo>
                    <a:pt x="537" y="191"/>
                  </a:lnTo>
                  <a:lnTo>
                    <a:pt x="537" y="190"/>
                  </a:lnTo>
                  <a:lnTo>
                    <a:pt x="539" y="184"/>
                  </a:lnTo>
                  <a:lnTo>
                    <a:pt x="541" y="181"/>
                  </a:lnTo>
                  <a:lnTo>
                    <a:pt x="542" y="178"/>
                  </a:lnTo>
                  <a:lnTo>
                    <a:pt x="544" y="174"/>
                  </a:lnTo>
                  <a:lnTo>
                    <a:pt x="546" y="173"/>
                  </a:lnTo>
                  <a:lnTo>
                    <a:pt x="546" y="174"/>
                  </a:lnTo>
                  <a:lnTo>
                    <a:pt x="547" y="176"/>
                  </a:lnTo>
                  <a:lnTo>
                    <a:pt x="549" y="179"/>
                  </a:lnTo>
                  <a:lnTo>
                    <a:pt x="551" y="183"/>
                  </a:lnTo>
                  <a:lnTo>
                    <a:pt x="553" y="186"/>
                  </a:lnTo>
                  <a:lnTo>
                    <a:pt x="553" y="190"/>
                  </a:lnTo>
                  <a:lnTo>
                    <a:pt x="554" y="193"/>
                  </a:lnTo>
                  <a:lnTo>
                    <a:pt x="556" y="195"/>
                  </a:lnTo>
                  <a:lnTo>
                    <a:pt x="558" y="195"/>
                  </a:lnTo>
                  <a:lnTo>
                    <a:pt x="559" y="193"/>
                  </a:lnTo>
                  <a:lnTo>
                    <a:pt x="561" y="191"/>
                  </a:lnTo>
                  <a:lnTo>
                    <a:pt x="561" y="188"/>
                  </a:lnTo>
                  <a:lnTo>
                    <a:pt x="563" y="184"/>
                  </a:lnTo>
                  <a:lnTo>
                    <a:pt x="565" y="181"/>
                  </a:lnTo>
                  <a:lnTo>
                    <a:pt x="566" y="179"/>
                  </a:lnTo>
                  <a:lnTo>
                    <a:pt x="568" y="178"/>
                  </a:lnTo>
                  <a:lnTo>
                    <a:pt x="570" y="181"/>
                  </a:lnTo>
                  <a:lnTo>
                    <a:pt x="571" y="183"/>
                  </a:lnTo>
                  <a:lnTo>
                    <a:pt x="573" y="186"/>
                  </a:lnTo>
                  <a:lnTo>
                    <a:pt x="575" y="190"/>
                  </a:lnTo>
                  <a:lnTo>
                    <a:pt x="577" y="193"/>
                  </a:lnTo>
                  <a:lnTo>
                    <a:pt x="577" y="196"/>
                  </a:lnTo>
                  <a:lnTo>
                    <a:pt x="578" y="196"/>
                  </a:lnTo>
                  <a:lnTo>
                    <a:pt x="580" y="196"/>
                  </a:lnTo>
                  <a:lnTo>
                    <a:pt x="582" y="195"/>
                  </a:lnTo>
                  <a:lnTo>
                    <a:pt x="583" y="193"/>
                  </a:lnTo>
                  <a:lnTo>
                    <a:pt x="583" y="190"/>
                  </a:lnTo>
                  <a:lnTo>
                    <a:pt x="585" y="186"/>
                  </a:lnTo>
                  <a:lnTo>
                    <a:pt x="587" y="184"/>
                  </a:lnTo>
                  <a:lnTo>
                    <a:pt x="588" y="183"/>
                  </a:lnTo>
                  <a:lnTo>
                    <a:pt x="590" y="181"/>
                  </a:lnTo>
                  <a:lnTo>
                    <a:pt x="592" y="183"/>
                  </a:lnTo>
                  <a:lnTo>
                    <a:pt x="592" y="184"/>
                  </a:lnTo>
                  <a:lnTo>
                    <a:pt x="594" y="188"/>
                  </a:lnTo>
                  <a:lnTo>
                    <a:pt x="595" y="191"/>
                  </a:lnTo>
                  <a:lnTo>
                    <a:pt x="597" y="195"/>
                  </a:lnTo>
                  <a:lnTo>
                    <a:pt x="599" y="196"/>
                  </a:lnTo>
                  <a:lnTo>
                    <a:pt x="600" y="198"/>
                  </a:lnTo>
                  <a:lnTo>
                    <a:pt x="600" y="200"/>
                  </a:lnTo>
                  <a:lnTo>
                    <a:pt x="602" y="198"/>
                  </a:lnTo>
                  <a:lnTo>
                    <a:pt x="604" y="196"/>
                  </a:lnTo>
                  <a:lnTo>
                    <a:pt x="606" y="195"/>
                  </a:lnTo>
                  <a:lnTo>
                    <a:pt x="607" y="191"/>
                  </a:lnTo>
                  <a:lnTo>
                    <a:pt x="607" y="188"/>
                  </a:lnTo>
                  <a:lnTo>
                    <a:pt x="609" y="186"/>
                  </a:lnTo>
                  <a:lnTo>
                    <a:pt x="611" y="186"/>
                  </a:lnTo>
                  <a:lnTo>
                    <a:pt x="612" y="186"/>
                  </a:lnTo>
                  <a:lnTo>
                    <a:pt x="614" y="188"/>
                  </a:lnTo>
                  <a:lnTo>
                    <a:pt x="616" y="190"/>
                  </a:lnTo>
                  <a:lnTo>
                    <a:pt x="616" y="193"/>
                  </a:lnTo>
                  <a:lnTo>
                    <a:pt x="617" y="195"/>
                  </a:lnTo>
                  <a:lnTo>
                    <a:pt x="619" y="198"/>
                  </a:lnTo>
                  <a:lnTo>
                    <a:pt x="621" y="200"/>
                  </a:lnTo>
                  <a:lnTo>
                    <a:pt x="623" y="200"/>
                  </a:lnTo>
                  <a:lnTo>
                    <a:pt x="624" y="198"/>
                  </a:lnTo>
                  <a:lnTo>
                    <a:pt x="626" y="196"/>
                  </a:lnTo>
                  <a:lnTo>
                    <a:pt x="628" y="195"/>
                  </a:lnTo>
                  <a:lnTo>
                    <a:pt x="629" y="193"/>
                  </a:lnTo>
                  <a:lnTo>
                    <a:pt x="631" y="190"/>
                  </a:lnTo>
                  <a:lnTo>
                    <a:pt x="633" y="190"/>
                  </a:lnTo>
                  <a:lnTo>
                    <a:pt x="635" y="190"/>
                  </a:lnTo>
                  <a:lnTo>
                    <a:pt x="636" y="193"/>
                  </a:lnTo>
                  <a:lnTo>
                    <a:pt x="638" y="195"/>
                  </a:lnTo>
                  <a:lnTo>
                    <a:pt x="638" y="196"/>
                  </a:lnTo>
                  <a:lnTo>
                    <a:pt x="640" y="200"/>
                  </a:lnTo>
                  <a:lnTo>
                    <a:pt x="641" y="202"/>
                  </a:lnTo>
                  <a:lnTo>
                    <a:pt x="643" y="202"/>
                  </a:lnTo>
                  <a:lnTo>
                    <a:pt x="645" y="202"/>
                  </a:lnTo>
                  <a:lnTo>
                    <a:pt x="646" y="202"/>
                  </a:lnTo>
                  <a:lnTo>
                    <a:pt x="646" y="200"/>
                  </a:lnTo>
                  <a:lnTo>
                    <a:pt x="648" y="196"/>
                  </a:lnTo>
                  <a:lnTo>
                    <a:pt x="650" y="195"/>
                  </a:lnTo>
                  <a:lnTo>
                    <a:pt x="652" y="193"/>
                  </a:lnTo>
                  <a:lnTo>
                    <a:pt x="653" y="193"/>
                  </a:lnTo>
                  <a:lnTo>
                    <a:pt x="655" y="193"/>
                  </a:lnTo>
                  <a:lnTo>
                    <a:pt x="657" y="195"/>
                  </a:lnTo>
                  <a:lnTo>
                    <a:pt x="658" y="196"/>
                  </a:lnTo>
                  <a:lnTo>
                    <a:pt x="660" y="200"/>
                  </a:lnTo>
                  <a:lnTo>
                    <a:pt x="662" y="202"/>
                  </a:lnTo>
                  <a:lnTo>
                    <a:pt x="662" y="203"/>
                  </a:lnTo>
                  <a:lnTo>
                    <a:pt x="664" y="203"/>
                  </a:lnTo>
                  <a:lnTo>
                    <a:pt x="665" y="203"/>
                  </a:lnTo>
                  <a:lnTo>
                    <a:pt x="667" y="202"/>
                  </a:lnTo>
                  <a:lnTo>
                    <a:pt x="669" y="200"/>
                  </a:lnTo>
                  <a:lnTo>
                    <a:pt x="670" y="198"/>
                  </a:lnTo>
                  <a:lnTo>
                    <a:pt x="670" y="196"/>
                  </a:lnTo>
                  <a:lnTo>
                    <a:pt x="672" y="195"/>
                  </a:lnTo>
                  <a:lnTo>
                    <a:pt x="674" y="195"/>
                  </a:lnTo>
                  <a:lnTo>
                    <a:pt x="675" y="195"/>
                  </a:lnTo>
                  <a:lnTo>
                    <a:pt x="677" y="196"/>
                  </a:lnTo>
                  <a:lnTo>
                    <a:pt x="677" y="198"/>
                  </a:lnTo>
                  <a:lnTo>
                    <a:pt x="679" y="200"/>
                  </a:lnTo>
                  <a:lnTo>
                    <a:pt x="681" y="202"/>
                  </a:lnTo>
                  <a:lnTo>
                    <a:pt x="682" y="203"/>
                  </a:lnTo>
                  <a:lnTo>
                    <a:pt x="684" y="205"/>
                  </a:lnTo>
                  <a:lnTo>
                    <a:pt x="686" y="205"/>
                  </a:lnTo>
                  <a:lnTo>
                    <a:pt x="687" y="203"/>
                  </a:lnTo>
                  <a:lnTo>
                    <a:pt x="689" y="202"/>
                  </a:lnTo>
                  <a:lnTo>
                    <a:pt x="691" y="200"/>
                  </a:lnTo>
                  <a:lnTo>
                    <a:pt x="693" y="198"/>
                  </a:lnTo>
                  <a:lnTo>
                    <a:pt x="694" y="198"/>
                  </a:lnTo>
                  <a:lnTo>
                    <a:pt x="696" y="198"/>
                  </a:lnTo>
                  <a:lnTo>
                    <a:pt x="698" y="200"/>
                  </a:lnTo>
                  <a:lnTo>
                    <a:pt x="699" y="202"/>
                  </a:lnTo>
                  <a:lnTo>
                    <a:pt x="701" y="203"/>
                  </a:lnTo>
                  <a:lnTo>
                    <a:pt x="701" y="205"/>
                  </a:lnTo>
                  <a:lnTo>
                    <a:pt x="703" y="205"/>
                  </a:lnTo>
                  <a:lnTo>
                    <a:pt x="704" y="207"/>
                  </a:lnTo>
                  <a:lnTo>
                    <a:pt x="706" y="207"/>
                  </a:lnTo>
                  <a:lnTo>
                    <a:pt x="708" y="205"/>
                  </a:lnTo>
                  <a:lnTo>
                    <a:pt x="708" y="203"/>
                  </a:lnTo>
                  <a:lnTo>
                    <a:pt x="710" y="202"/>
                  </a:lnTo>
                  <a:lnTo>
                    <a:pt x="711" y="202"/>
                  </a:lnTo>
                  <a:lnTo>
                    <a:pt x="713" y="200"/>
                  </a:lnTo>
                  <a:lnTo>
                    <a:pt x="715" y="200"/>
                  </a:lnTo>
                  <a:lnTo>
                    <a:pt x="716" y="200"/>
                  </a:lnTo>
                  <a:lnTo>
                    <a:pt x="716" y="202"/>
                  </a:lnTo>
                  <a:lnTo>
                    <a:pt x="718" y="203"/>
                  </a:lnTo>
                  <a:lnTo>
                    <a:pt x="720" y="205"/>
                  </a:lnTo>
                  <a:lnTo>
                    <a:pt x="722" y="205"/>
                  </a:lnTo>
                  <a:lnTo>
                    <a:pt x="723" y="207"/>
                  </a:lnTo>
                  <a:lnTo>
                    <a:pt x="725" y="207"/>
                  </a:lnTo>
                  <a:lnTo>
                    <a:pt x="727" y="207"/>
                  </a:lnTo>
                  <a:lnTo>
                    <a:pt x="728" y="205"/>
                  </a:lnTo>
                  <a:lnTo>
                    <a:pt x="730" y="205"/>
                  </a:lnTo>
                  <a:lnTo>
                    <a:pt x="732" y="203"/>
                  </a:lnTo>
                  <a:lnTo>
                    <a:pt x="732" y="202"/>
                  </a:lnTo>
                  <a:lnTo>
                    <a:pt x="733" y="202"/>
                  </a:lnTo>
                  <a:lnTo>
                    <a:pt x="735" y="202"/>
                  </a:lnTo>
                  <a:lnTo>
                    <a:pt x="737" y="203"/>
                  </a:lnTo>
                  <a:lnTo>
                    <a:pt x="739" y="203"/>
                  </a:lnTo>
                  <a:lnTo>
                    <a:pt x="740" y="205"/>
                  </a:lnTo>
                  <a:lnTo>
                    <a:pt x="740" y="207"/>
                  </a:lnTo>
                  <a:lnTo>
                    <a:pt x="742" y="207"/>
                  </a:lnTo>
                  <a:lnTo>
                    <a:pt x="744" y="208"/>
                  </a:lnTo>
                  <a:lnTo>
                    <a:pt x="745" y="208"/>
                  </a:lnTo>
                  <a:lnTo>
                    <a:pt x="747" y="207"/>
                  </a:lnTo>
                  <a:lnTo>
                    <a:pt x="749" y="205"/>
                  </a:lnTo>
                  <a:lnTo>
                    <a:pt x="751" y="203"/>
                  </a:lnTo>
                  <a:lnTo>
                    <a:pt x="752" y="203"/>
                  </a:lnTo>
                  <a:lnTo>
                    <a:pt x="754" y="203"/>
                  </a:lnTo>
                  <a:lnTo>
                    <a:pt x="756" y="203"/>
                  </a:lnTo>
                  <a:lnTo>
                    <a:pt x="756" y="205"/>
                  </a:lnTo>
                  <a:lnTo>
                    <a:pt x="757" y="205"/>
                  </a:lnTo>
                  <a:lnTo>
                    <a:pt x="759" y="207"/>
                  </a:lnTo>
                  <a:lnTo>
                    <a:pt x="761" y="208"/>
                  </a:lnTo>
                  <a:lnTo>
                    <a:pt x="762" y="208"/>
                  </a:lnTo>
                  <a:lnTo>
                    <a:pt x="764" y="208"/>
                  </a:lnTo>
                  <a:lnTo>
                    <a:pt x="766" y="208"/>
                  </a:lnTo>
                  <a:lnTo>
                    <a:pt x="768" y="207"/>
                  </a:lnTo>
                  <a:lnTo>
                    <a:pt x="769" y="207"/>
                  </a:lnTo>
                  <a:lnTo>
                    <a:pt x="771" y="205"/>
                  </a:lnTo>
                  <a:lnTo>
                    <a:pt x="773" y="205"/>
                  </a:lnTo>
                  <a:lnTo>
                    <a:pt x="774" y="205"/>
                  </a:lnTo>
                  <a:lnTo>
                    <a:pt x="776" y="207"/>
                  </a:lnTo>
                  <a:lnTo>
                    <a:pt x="778" y="207"/>
                  </a:lnTo>
                  <a:lnTo>
                    <a:pt x="780" y="208"/>
                  </a:lnTo>
                  <a:lnTo>
                    <a:pt x="780" y="210"/>
                  </a:lnTo>
                  <a:lnTo>
                    <a:pt x="781" y="210"/>
                  </a:lnTo>
                  <a:lnTo>
                    <a:pt x="783" y="210"/>
                  </a:lnTo>
                  <a:lnTo>
                    <a:pt x="785" y="208"/>
                  </a:lnTo>
                  <a:lnTo>
                    <a:pt x="786" y="208"/>
                  </a:lnTo>
                  <a:lnTo>
                    <a:pt x="788" y="207"/>
                  </a:lnTo>
                  <a:lnTo>
                    <a:pt x="790" y="207"/>
                  </a:lnTo>
                  <a:lnTo>
                    <a:pt x="791" y="207"/>
                  </a:lnTo>
                  <a:lnTo>
                    <a:pt x="793" y="207"/>
                  </a:lnTo>
                  <a:lnTo>
                    <a:pt x="795" y="208"/>
                  </a:lnTo>
                  <a:lnTo>
                    <a:pt x="795" y="210"/>
                  </a:lnTo>
                  <a:lnTo>
                    <a:pt x="797" y="210"/>
                  </a:lnTo>
                  <a:lnTo>
                    <a:pt x="798" y="210"/>
                  </a:lnTo>
                  <a:lnTo>
                    <a:pt x="800" y="212"/>
                  </a:lnTo>
                  <a:lnTo>
                    <a:pt x="802" y="212"/>
                  </a:lnTo>
                  <a:lnTo>
                    <a:pt x="802" y="210"/>
                  </a:lnTo>
                  <a:lnTo>
                    <a:pt x="803" y="210"/>
                  </a:lnTo>
                  <a:lnTo>
                    <a:pt x="805" y="210"/>
                  </a:lnTo>
                  <a:lnTo>
                    <a:pt x="807" y="208"/>
                  </a:lnTo>
                  <a:lnTo>
                    <a:pt x="809" y="208"/>
                  </a:lnTo>
                  <a:lnTo>
                    <a:pt x="810" y="208"/>
                  </a:lnTo>
                  <a:lnTo>
                    <a:pt x="812" y="210"/>
                  </a:lnTo>
                  <a:lnTo>
                    <a:pt x="814" y="210"/>
                  </a:lnTo>
                  <a:lnTo>
                    <a:pt x="815" y="212"/>
                  </a:lnTo>
                  <a:lnTo>
                    <a:pt x="817" y="212"/>
                  </a:lnTo>
                  <a:lnTo>
                    <a:pt x="819" y="212"/>
                  </a:lnTo>
                  <a:lnTo>
                    <a:pt x="820" y="212"/>
                  </a:lnTo>
                  <a:lnTo>
                    <a:pt x="822" y="212"/>
                  </a:lnTo>
                  <a:lnTo>
                    <a:pt x="824" y="212"/>
                  </a:lnTo>
                  <a:lnTo>
                    <a:pt x="826" y="210"/>
                  </a:lnTo>
                  <a:lnTo>
                    <a:pt x="827" y="212"/>
                  </a:lnTo>
                  <a:lnTo>
                    <a:pt x="829" y="212"/>
                  </a:lnTo>
                  <a:lnTo>
                    <a:pt x="831" y="212"/>
                  </a:lnTo>
                  <a:lnTo>
                    <a:pt x="832" y="213"/>
                  </a:lnTo>
                  <a:lnTo>
                    <a:pt x="834" y="213"/>
                  </a:lnTo>
                  <a:lnTo>
                    <a:pt x="836" y="213"/>
                  </a:lnTo>
                  <a:lnTo>
                    <a:pt x="838" y="213"/>
                  </a:lnTo>
                  <a:lnTo>
                    <a:pt x="839" y="213"/>
                  </a:lnTo>
                  <a:lnTo>
                    <a:pt x="841" y="213"/>
                  </a:lnTo>
                  <a:lnTo>
                    <a:pt x="841" y="212"/>
                  </a:lnTo>
                  <a:lnTo>
                    <a:pt x="843" y="212"/>
                  </a:lnTo>
                  <a:lnTo>
                    <a:pt x="844" y="212"/>
                  </a:lnTo>
                  <a:lnTo>
                    <a:pt x="846" y="213"/>
                  </a:lnTo>
                  <a:lnTo>
                    <a:pt x="848" y="213"/>
                  </a:lnTo>
                  <a:lnTo>
                    <a:pt x="849" y="213"/>
                  </a:lnTo>
                  <a:lnTo>
                    <a:pt x="849" y="215"/>
                  </a:lnTo>
                  <a:lnTo>
                    <a:pt x="851" y="215"/>
                  </a:lnTo>
                  <a:lnTo>
                    <a:pt x="853" y="215"/>
                  </a:lnTo>
                  <a:lnTo>
                    <a:pt x="855" y="215"/>
                  </a:lnTo>
                  <a:lnTo>
                    <a:pt x="856" y="215"/>
                  </a:lnTo>
                  <a:lnTo>
                    <a:pt x="858" y="213"/>
                  </a:lnTo>
                  <a:lnTo>
                    <a:pt x="860" y="213"/>
                  </a:lnTo>
                  <a:lnTo>
                    <a:pt x="861" y="213"/>
                  </a:lnTo>
                  <a:lnTo>
                    <a:pt x="863" y="213"/>
                  </a:lnTo>
                  <a:lnTo>
                    <a:pt x="865" y="213"/>
                  </a:lnTo>
                  <a:lnTo>
                    <a:pt x="865" y="215"/>
                  </a:lnTo>
                  <a:lnTo>
                    <a:pt x="867" y="215"/>
                  </a:lnTo>
                  <a:lnTo>
                    <a:pt x="868" y="215"/>
                  </a:lnTo>
                  <a:lnTo>
                    <a:pt x="870" y="215"/>
                  </a:lnTo>
                  <a:lnTo>
                    <a:pt x="872" y="215"/>
                  </a:lnTo>
                  <a:lnTo>
                    <a:pt x="873" y="215"/>
                  </a:lnTo>
                  <a:lnTo>
                    <a:pt x="875" y="213"/>
                  </a:lnTo>
                  <a:lnTo>
                    <a:pt x="877" y="213"/>
                  </a:lnTo>
                  <a:lnTo>
                    <a:pt x="878" y="213"/>
                  </a:lnTo>
                  <a:lnTo>
                    <a:pt x="880" y="215"/>
                  </a:lnTo>
                  <a:lnTo>
                    <a:pt x="882" y="215"/>
                  </a:lnTo>
                  <a:lnTo>
                    <a:pt x="884" y="215"/>
                  </a:lnTo>
                  <a:lnTo>
                    <a:pt x="885" y="217"/>
                  </a:lnTo>
                  <a:lnTo>
                    <a:pt x="887" y="217"/>
                  </a:lnTo>
                  <a:lnTo>
                    <a:pt x="889" y="217"/>
                  </a:lnTo>
                  <a:lnTo>
                    <a:pt x="890" y="215"/>
                  </a:lnTo>
                  <a:lnTo>
                    <a:pt x="892" y="215"/>
                  </a:lnTo>
                  <a:lnTo>
                    <a:pt x="894" y="215"/>
                  </a:lnTo>
                  <a:lnTo>
                    <a:pt x="896" y="215"/>
                  </a:lnTo>
                  <a:lnTo>
                    <a:pt x="896" y="217"/>
                  </a:lnTo>
                  <a:lnTo>
                    <a:pt x="897" y="217"/>
                  </a:lnTo>
                  <a:lnTo>
                    <a:pt x="899" y="217"/>
                  </a:lnTo>
                  <a:lnTo>
                    <a:pt x="901" y="217"/>
                  </a:lnTo>
                  <a:lnTo>
                    <a:pt x="902" y="217"/>
                  </a:lnTo>
                  <a:lnTo>
                    <a:pt x="904" y="217"/>
                  </a:lnTo>
                  <a:lnTo>
                    <a:pt x="906" y="217"/>
                  </a:lnTo>
                  <a:lnTo>
                    <a:pt x="907" y="217"/>
                  </a:lnTo>
                  <a:lnTo>
                    <a:pt x="909" y="217"/>
                  </a:lnTo>
                  <a:lnTo>
                    <a:pt x="911" y="217"/>
                  </a:lnTo>
                  <a:lnTo>
                    <a:pt x="913" y="217"/>
                  </a:lnTo>
                  <a:lnTo>
                    <a:pt x="914" y="217"/>
                  </a:lnTo>
                  <a:lnTo>
                    <a:pt x="916" y="219"/>
                  </a:lnTo>
                  <a:lnTo>
                    <a:pt x="918" y="219"/>
                  </a:lnTo>
                  <a:lnTo>
                    <a:pt x="919" y="219"/>
                  </a:lnTo>
                  <a:lnTo>
                    <a:pt x="921" y="219"/>
                  </a:lnTo>
                  <a:lnTo>
                    <a:pt x="923" y="219"/>
                  </a:lnTo>
                  <a:lnTo>
                    <a:pt x="925" y="219"/>
                  </a:lnTo>
                  <a:lnTo>
                    <a:pt x="926" y="219"/>
                  </a:lnTo>
                  <a:lnTo>
                    <a:pt x="928" y="219"/>
                  </a:lnTo>
                  <a:lnTo>
                    <a:pt x="930" y="219"/>
                  </a:lnTo>
                  <a:lnTo>
                    <a:pt x="931" y="219"/>
                  </a:lnTo>
                  <a:lnTo>
                    <a:pt x="933" y="220"/>
                  </a:lnTo>
                  <a:lnTo>
                    <a:pt x="935" y="220"/>
                  </a:lnTo>
                  <a:lnTo>
                    <a:pt x="936" y="220"/>
                  </a:lnTo>
                  <a:lnTo>
                    <a:pt x="938" y="219"/>
                  </a:lnTo>
                  <a:lnTo>
                    <a:pt x="940" y="219"/>
                  </a:lnTo>
                  <a:lnTo>
                    <a:pt x="942" y="219"/>
                  </a:lnTo>
                  <a:lnTo>
                    <a:pt x="943" y="220"/>
                  </a:lnTo>
                  <a:lnTo>
                    <a:pt x="945" y="220"/>
                  </a:lnTo>
                  <a:lnTo>
                    <a:pt x="947" y="220"/>
                  </a:lnTo>
                  <a:lnTo>
                    <a:pt x="948" y="220"/>
                  </a:lnTo>
                  <a:lnTo>
                    <a:pt x="950" y="220"/>
                  </a:lnTo>
                  <a:lnTo>
                    <a:pt x="952" y="220"/>
                  </a:lnTo>
                  <a:lnTo>
                    <a:pt x="954" y="220"/>
                  </a:lnTo>
                  <a:lnTo>
                    <a:pt x="955" y="220"/>
                  </a:lnTo>
                  <a:lnTo>
                    <a:pt x="957" y="220"/>
                  </a:lnTo>
                  <a:lnTo>
                    <a:pt x="959" y="220"/>
                  </a:lnTo>
                  <a:lnTo>
                    <a:pt x="959" y="222"/>
                  </a:lnTo>
                  <a:lnTo>
                    <a:pt x="960" y="222"/>
                  </a:lnTo>
                  <a:lnTo>
                    <a:pt x="962" y="222"/>
                  </a:lnTo>
                  <a:lnTo>
                    <a:pt x="964" y="222"/>
                  </a:lnTo>
                  <a:lnTo>
                    <a:pt x="965" y="222"/>
                  </a:lnTo>
                  <a:lnTo>
                    <a:pt x="967" y="222"/>
                  </a:lnTo>
                  <a:lnTo>
                    <a:pt x="969" y="222"/>
                  </a:lnTo>
                  <a:lnTo>
                    <a:pt x="971" y="222"/>
                  </a:lnTo>
                  <a:lnTo>
                    <a:pt x="972" y="222"/>
                  </a:lnTo>
                  <a:lnTo>
                    <a:pt x="974" y="222"/>
                  </a:lnTo>
                  <a:lnTo>
                    <a:pt x="976" y="222"/>
                  </a:lnTo>
                  <a:lnTo>
                    <a:pt x="977" y="224"/>
                  </a:lnTo>
                  <a:lnTo>
                    <a:pt x="979" y="224"/>
                  </a:lnTo>
                  <a:lnTo>
                    <a:pt x="981" y="224"/>
                  </a:lnTo>
                  <a:lnTo>
                    <a:pt x="983" y="224"/>
                  </a:lnTo>
                  <a:lnTo>
                    <a:pt x="984" y="224"/>
                  </a:lnTo>
                  <a:lnTo>
                    <a:pt x="986" y="224"/>
                  </a:lnTo>
                  <a:lnTo>
                    <a:pt x="988" y="224"/>
                  </a:lnTo>
                  <a:lnTo>
                    <a:pt x="989" y="224"/>
                  </a:lnTo>
                  <a:lnTo>
                    <a:pt x="991" y="224"/>
                  </a:lnTo>
                  <a:lnTo>
                    <a:pt x="993" y="224"/>
                  </a:lnTo>
                  <a:lnTo>
                    <a:pt x="994" y="224"/>
                  </a:lnTo>
                  <a:lnTo>
                    <a:pt x="996" y="224"/>
                  </a:lnTo>
                  <a:lnTo>
                    <a:pt x="998" y="224"/>
                  </a:lnTo>
                  <a:lnTo>
                    <a:pt x="1000" y="224"/>
                  </a:lnTo>
                  <a:lnTo>
                    <a:pt x="1001" y="224"/>
                  </a:lnTo>
                  <a:lnTo>
                    <a:pt x="1003" y="224"/>
                  </a:lnTo>
                  <a:lnTo>
                    <a:pt x="1005" y="224"/>
                  </a:lnTo>
                  <a:lnTo>
                    <a:pt x="1006" y="224"/>
                  </a:lnTo>
                  <a:lnTo>
                    <a:pt x="1008" y="224"/>
                  </a:lnTo>
                  <a:lnTo>
                    <a:pt x="1010" y="224"/>
                  </a:lnTo>
                  <a:lnTo>
                    <a:pt x="1012" y="224"/>
                  </a:lnTo>
                  <a:lnTo>
                    <a:pt x="1013" y="224"/>
                  </a:lnTo>
                  <a:lnTo>
                    <a:pt x="1015" y="224"/>
                  </a:lnTo>
                  <a:lnTo>
                    <a:pt x="1017" y="224"/>
                  </a:lnTo>
                  <a:lnTo>
                    <a:pt x="1018" y="224"/>
                  </a:lnTo>
                  <a:lnTo>
                    <a:pt x="1020" y="225"/>
                  </a:lnTo>
                  <a:lnTo>
                    <a:pt x="1022" y="225"/>
                  </a:lnTo>
                  <a:lnTo>
                    <a:pt x="1023" y="225"/>
                  </a:lnTo>
                  <a:lnTo>
                    <a:pt x="1025" y="225"/>
                  </a:lnTo>
                  <a:lnTo>
                    <a:pt x="1027" y="225"/>
                  </a:lnTo>
                  <a:lnTo>
                    <a:pt x="1029" y="225"/>
                  </a:lnTo>
                  <a:lnTo>
                    <a:pt x="1030" y="225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2606279B-430A-A1BA-FBD5-78CF99831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9525" y="5580063"/>
              <a:ext cx="1476375" cy="71438"/>
            </a:xfrm>
            <a:custGeom>
              <a:avLst/>
              <a:gdLst>
                <a:gd name="T0" fmla="*/ 14 w 930"/>
                <a:gd name="T1" fmla="*/ 2 h 45"/>
                <a:gd name="T2" fmla="*/ 29 w 930"/>
                <a:gd name="T3" fmla="*/ 2 h 45"/>
                <a:gd name="T4" fmla="*/ 45 w 930"/>
                <a:gd name="T5" fmla="*/ 4 h 45"/>
                <a:gd name="T6" fmla="*/ 60 w 930"/>
                <a:gd name="T7" fmla="*/ 4 h 45"/>
                <a:gd name="T8" fmla="*/ 75 w 930"/>
                <a:gd name="T9" fmla="*/ 6 h 45"/>
                <a:gd name="T10" fmla="*/ 91 w 930"/>
                <a:gd name="T11" fmla="*/ 6 h 45"/>
                <a:gd name="T12" fmla="*/ 106 w 930"/>
                <a:gd name="T13" fmla="*/ 6 h 45"/>
                <a:gd name="T14" fmla="*/ 121 w 930"/>
                <a:gd name="T15" fmla="*/ 7 h 45"/>
                <a:gd name="T16" fmla="*/ 137 w 930"/>
                <a:gd name="T17" fmla="*/ 7 h 45"/>
                <a:gd name="T18" fmla="*/ 152 w 930"/>
                <a:gd name="T19" fmla="*/ 9 h 45"/>
                <a:gd name="T20" fmla="*/ 168 w 930"/>
                <a:gd name="T21" fmla="*/ 9 h 45"/>
                <a:gd name="T22" fmla="*/ 183 w 930"/>
                <a:gd name="T23" fmla="*/ 11 h 45"/>
                <a:gd name="T24" fmla="*/ 198 w 930"/>
                <a:gd name="T25" fmla="*/ 11 h 45"/>
                <a:gd name="T26" fmla="*/ 214 w 930"/>
                <a:gd name="T27" fmla="*/ 11 h 45"/>
                <a:gd name="T28" fmla="*/ 229 w 930"/>
                <a:gd name="T29" fmla="*/ 12 h 45"/>
                <a:gd name="T30" fmla="*/ 244 w 930"/>
                <a:gd name="T31" fmla="*/ 12 h 45"/>
                <a:gd name="T32" fmla="*/ 260 w 930"/>
                <a:gd name="T33" fmla="*/ 12 h 45"/>
                <a:gd name="T34" fmla="*/ 275 w 930"/>
                <a:gd name="T35" fmla="*/ 14 h 45"/>
                <a:gd name="T36" fmla="*/ 289 w 930"/>
                <a:gd name="T37" fmla="*/ 16 h 45"/>
                <a:gd name="T38" fmla="*/ 304 w 930"/>
                <a:gd name="T39" fmla="*/ 16 h 45"/>
                <a:gd name="T40" fmla="*/ 319 w 930"/>
                <a:gd name="T41" fmla="*/ 16 h 45"/>
                <a:gd name="T42" fmla="*/ 333 w 930"/>
                <a:gd name="T43" fmla="*/ 17 h 45"/>
                <a:gd name="T44" fmla="*/ 348 w 930"/>
                <a:gd name="T45" fmla="*/ 17 h 45"/>
                <a:gd name="T46" fmla="*/ 364 w 930"/>
                <a:gd name="T47" fmla="*/ 17 h 45"/>
                <a:gd name="T48" fmla="*/ 379 w 930"/>
                <a:gd name="T49" fmla="*/ 17 h 45"/>
                <a:gd name="T50" fmla="*/ 394 w 930"/>
                <a:gd name="T51" fmla="*/ 19 h 45"/>
                <a:gd name="T52" fmla="*/ 410 w 930"/>
                <a:gd name="T53" fmla="*/ 19 h 45"/>
                <a:gd name="T54" fmla="*/ 425 w 930"/>
                <a:gd name="T55" fmla="*/ 21 h 45"/>
                <a:gd name="T56" fmla="*/ 440 w 930"/>
                <a:gd name="T57" fmla="*/ 21 h 45"/>
                <a:gd name="T58" fmla="*/ 456 w 930"/>
                <a:gd name="T59" fmla="*/ 21 h 45"/>
                <a:gd name="T60" fmla="*/ 471 w 930"/>
                <a:gd name="T61" fmla="*/ 23 h 45"/>
                <a:gd name="T62" fmla="*/ 487 w 930"/>
                <a:gd name="T63" fmla="*/ 23 h 45"/>
                <a:gd name="T64" fmla="*/ 500 w 930"/>
                <a:gd name="T65" fmla="*/ 24 h 45"/>
                <a:gd name="T66" fmla="*/ 516 w 930"/>
                <a:gd name="T67" fmla="*/ 26 h 45"/>
                <a:gd name="T68" fmla="*/ 531 w 930"/>
                <a:gd name="T69" fmla="*/ 26 h 45"/>
                <a:gd name="T70" fmla="*/ 546 w 930"/>
                <a:gd name="T71" fmla="*/ 28 h 45"/>
                <a:gd name="T72" fmla="*/ 562 w 930"/>
                <a:gd name="T73" fmla="*/ 28 h 45"/>
                <a:gd name="T74" fmla="*/ 577 w 930"/>
                <a:gd name="T75" fmla="*/ 29 h 45"/>
                <a:gd name="T76" fmla="*/ 592 w 930"/>
                <a:gd name="T77" fmla="*/ 29 h 45"/>
                <a:gd name="T78" fmla="*/ 608 w 930"/>
                <a:gd name="T79" fmla="*/ 31 h 45"/>
                <a:gd name="T80" fmla="*/ 623 w 930"/>
                <a:gd name="T81" fmla="*/ 31 h 45"/>
                <a:gd name="T82" fmla="*/ 638 w 930"/>
                <a:gd name="T83" fmla="*/ 31 h 45"/>
                <a:gd name="T84" fmla="*/ 654 w 930"/>
                <a:gd name="T85" fmla="*/ 33 h 45"/>
                <a:gd name="T86" fmla="*/ 669 w 930"/>
                <a:gd name="T87" fmla="*/ 35 h 45"/>
                <a:gd name="T88" fmla="*/ 684 w 930"/>
                <a:gd name="T89" fmla="*/ 35 h 45"/>
                <a:gd name="T90" fmla="*/ 700 w 930"/>
                <a:gd name="T91" fmla="*/ 36 h 45"/>
                <a:gd name="T92" fmla="*/ 715 w 930"/>
                <a:gd name="T93" fmla="*/ 36 h 45"/>
                <a:gd name="T94" fmla="*/ 731 w 930"/>
                <a:gd name="T95" fmla="*/ 38 h 45"/>
                <a:gd name="T96" fmla="*/ 746 w 930"/>
                <a:gd name="T97" fmla="*/ 38 h 45"/>
                <a:gd name="T98" fmla="*/ 761 w 930"/>
                <a:gd name="T99" fmla="*/ 40 h 45"/>
                <a:gd name="T100" fmla="*/ 777 w 930"/>
                <a:gd name="T101" fmla="*/ 40 h 45"/>
                <a:gd name="T102" fmla="*/ 792 w 930"/>
                <a:gd name="T103" fmla="*/ 41 h 45"/>
                <a:gd name="T104" fmla="*/ 807 w 930"/>
                <a:gd name="T105" fmla="*/ 43 h 45"/>
                <a:gd name="T106" fmla="*/ 823 w 930"/>
                <a:gd name="T107" fmla="*/ 45 h 45"/>
                <a:gd name="T108" fmla="*/ 838 w 930"/>
                <a:gd name="T109" fmla="*/ 45 h 45"/>
                <a:gd name="T110" fmla="*/ 853 w 930"/>
                <a:gd name="T111" fmla="*/ 43 h 45"/>
                <a:gd name="T112" fmla="*/ 869 w 930"/>
                <a:gd name="T113" fmla="*/ 40 h 45"/>
                <a:gd name="T114" fmla="*/ 884 w 930"/>
                <a:gd name="T115" fmla="*/ 38 h 45"/>
                <a:gd name="T116" fmla="*/ 899 w 930"/>
                <a:gd name="T117" fmla="*/ 36 h 45"/>
                <a:gd name="T118" fmla="*/ 915 w 930"/>
                <a:gd name="T119" fmla="*/ 36 h 45"/>
                <a:gd name="T120" fmla="*/ 930 w 930"/>
                <a:gd name="T121" fmla="*/ 3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0" h="45">
                  <a:moveTo>
                    <a:pt x="0" y="0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45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5" y="4"/>
                  </a:lnTo>
                  <a:lnTo>
                    <a:pt x="57" y="4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67" y="6"/>
                  </a:lnTo>
                  <a:lnTo>
                    <a:pt x="69" y="6"/>
                  </a:lnTo>
                  <a:lnTo>
                    <a:pt x="70" y="6"/>
                  </a:lnTo>
                  <a:lnTo>
                    <a:pt x="72" y="6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82" y="6"/>
                  </a:lnTo>
                  <a:lnTo>
                    <a:pt x="84" y="6"/>
                  </a:lnTo>
                  <a:lnTo>
                    <a:pt x="86" y="6"/>
                  </a:lnTo>
                  <a:lnTo>
                    <a:pt x="87" y="6"/>
                  </a:lnTo>
                  <a:lnTo>
                    <a:pt x="89" y="6"/>
                  </a:lnTo>
                  <a:lnTo>
                    <a:pt x="91" y="6"/>
                  </a:lnTo>
                  <a:lnTo>
                    <a:pt x="92" y="6"/>
                  </a:lnTo>
                  <a:lnTo>
                    <a:pt x="94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99" y="6"/>
                  </a:lnTo>
                  <a:lnTo>
                    <a:pt x="101" y="6"/>
                  </a:lnTo>
                  <a:lnTo>
                    <a:pt x="103" y="6"/>
                  </a:lnTo>
                  <a:lnTo>
                    <a:pt x="104" y="6"/>
                  </a:lnTo>
                  <a:lnTo>
                    <a:pt x="106" y="6"/>
                  </a:lnTo>
                  <a:lnTo>
                    <a:pt x="108" y="7"/>
                  </a:lnTo>
                  <a:lnTo>
                    <a:pt x="110" y="7"/>
                  </a:lnTo>
                  <a:lnTo>
                    <a:pt x="111" y="7"/>
                  </a:lnTo>
                  <a:lnTo>
                    <a:pt x="113" y="7"/>
                  </a:lnTo>
                  <a:lnTo>
                    <a:pt x="115" y="7"/>
                  </a:lnTo>
                  <a:lnTo>
                    <a:pt x="116" y="7"/>
                  </a:lnTo>
                  <a:lnTo>
                    <a:pt x="118" y="7"/>
                  </a:lnTo>
                  <a:lnTo>
                    <a:pt x="120" y="7"/>
                  </a:lnTo>
                  <a:lnTo>
                    <a:pt x="121" y="7"/>
                  </a:lnTo>
                  <a:lnTo>
                    <a:pt x="123" y="7"/>
                  </a:lnTo>
                  <a:lnTo>
                    <a:pt x="125" y="7"/>
                  </a:lnTo>
                  <a:lnTo>
                    <a:pt x="127" y="7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2" y="7"/>
                  </a:lnTo>
                  <a:lnTo>
                    <a:pt x="133" y="7"/>
                  </a:lnTo>
                  <a:lnTo>
                    <a:pt x="135" y="7"/>
                  </a:lnTo>
                  <a:lnTo>
                    <a:pt x="137" y="7"/>
                  </a:lnTo>
                  <a:lnTo>
                    <a:pt x="139" y="9"/>
                  </a:lnTo>
                  <a:lnTo>
                    <a:pt x="140" y="9"/>
                  </a:lnTo>
                  <a:lnTo>
                    <a:pt x="142" y="9"/>
                  </a:lnTo>
                  <a:lnTo>
                    <a:pt x="144" y="9"/>
                  </a:lnTo>
                  <a:lnTo>
                    <a:pt x="145" y="9"/>
                  </a:lnTo>
                  <a:lnTo>
                    <a:pt x="147" y="9"/>
                  </a:lnTo>
                  <a:lnTo>
                    <a:pt x="149" y="9"/>
                  </a:lnTo>
                  <a:lnTo>
                    <a:pt x="150" y="9"/>
                  </a:lnTo>
                  <a:lnTo>
                    <a:pt x="152" y="9"/>
                  </a:lnTo>
                  <a:lnTo>
                    <a:pt x="154" y="9"/>
                  </a:lnTo>
                  <a:lnTo>
                    <a:pt x="156" y="9"/>
                  </a:lnTo>
                  <a:lnTo>
                    <a:pt x="157" y="9"/>
                  </a:lnTo>
                  <a:lnTo>
                    <a:pt x="159" y="9"/>
                  </a:lnTo>
                  <a:lnTo>
                    <a:pt x="161" y="9"/>
                  </a:lnTo>
                  <a:lnTo>
                    <a:pt x="162" y="9"/>
                  </a:lnTo>
                  <a:lnTo>
                    <a:pt x="164" y="9"/>
                  </a:lnTo>
                  <a:lnTo>
                    <a:pt x="166" y="9"/>
                  </a:lnTo>
                  <a:lnTo>
                    <a:pt x="168" y="9"/>
                  </a:lnTo>
                  <a:lnTo>
                    <a:pt x="169" y="9"/>
                  </a:lnTo>
                  <a:lnTo>
                    <a:pt x="171" y="9"/>
                  </a:lnTo>
                  <a:lnTo>
                    <a:pt x="173" y="9"/>
                  </a:lnTo>
                  <a:lnTo>
                    <a:pt x="174" y="9"/>
                  </a:lnTo>
                  <a:lnTo>
                    <a:pt x="176" y="9"/>
                  </a:lnTo>
                  <a:lnTo>
                    <a:pt x="178" y="9"/>
                  </a:lnTo>
                  <a:lnTo>
                    <a:pt x="179" y="9"/>
                  </a:lnTo>
                  <a:lnTo>
                    <a:pt x="181" y="9"/>
                  </a:lnTo>
                  <a:lnTo>
                    <a:pt x="183" y="11"/>
                  </a:lnTo>
                  <a:lnTo>
                    <a:pt x="185" y="11"/>
                  </a:lnTo>
                  <a:lnTo>
                    <a:pt x="186" y="11"/>
                  </a:lnTo>
                  <a:lnTo>
                    <a:pt x="188" y="11"/>
                  </a:lnTo>
                  <a:lnTo>
                    <a:pt x="190" y="11"/>
                  </a:lnTo>
                  <a:lnTo>
                    <a:pt x="191" y="11"/>
                  </a:lnTo>
                  <a:lnTo>
                    <a:pt x="193" y="11"/>
                  </a:lnTo>
                  <a:lnTo>
                    <a:pt x="195" y="11"/>
                  </a:lnTo>
                  <a:lnTo>
                    <a:pt x="197" y="11"/>
                  </a:lnTo>
                  <a:lnTo>
                    <a:pt x="198" y="11"/>
                  </a:lnTo>
                  <a:lnTo>
                    <a:pt x="200" y="11"/>
                  </a:lnTo>
                  <a:lnTo>
                    <a:pt x="202" y="11"/>
                  </a:lnTo>
                  <a:lnTo>
                    <a:pt x="203" y="11"/>
                  </a:lnTo>
                  <a:lnTo>
                    <a:pt x="205" y="11"/>
                  </a:lnTo>
                  <a:lnTo>
                    <a:pt x="207" y="11"/>
                  </a:lnTo>
                  <a:lnTo>
                    <a:pt x="208" y="11"/>
                  </a:lnTo>
                  <a:lnTo>
                    <a:pt x="210" y="11"/>
                  </a:lnTo>
                  <a:lnTo>
                    <a:pt x="212" y="11"/>
                  </a:lnTo>
                  <a:lnTo>
                    <a:pt x="214" y="11"/>
                  </a:lnTo>
                  <a:lnTo>
                    <a:pt x="215" y="11"/>
                  </a:lnTo>
                  <a:lnTo>
                    <a:pt x="217" y="11"/>
                  </a:lnTo>
                  <a:lnTo>
                    <a:pt x="219" y="11"/>
                  </a:lnTo>
                  <a:lnTo>
                    <a:pt x="220" y="12"/>
                  </a:lnTo>
                  <a:lnTo>
                    <a:pt x="222" y="12"/>
                  </a:lnTo>
                  <a:lnTo>
                    <a:pt x="224" y="12"/>
                  </a:lnTo>
                  <a:lnTo>
                    <a:pt x="226" y="12"/>
                  </a:lnTo>
                  <a:lnTo>
                    <a:pt x="227" y="12"/>
                  </a:lnTo>
                  <a:lnTo>
                    <a:pt x="229" y="12"/>
                  </a:lnTo>
                  <a:lnTo>
                    <a:pt x="231" y="12"/>
                  </a:lnTo>
                  <a:lnTo>
                    <a:pt x="232" y="12"/>
                  </a:lnTo>
                  <a:lnTo>
                    <a:pt x="234" y="12"/>
                  </a:lnTo>
                  <a:lnTo>
                    <a:pt x="236" y="12"/>
                  </a:lnTo>
                  <a:lnTo>
                    <a:pt x="237" y="12"/>
                  </a:lnTo>
                  <a:lnTo>
                    <a:pt x="239" y="12"/>
                  </a:lnTo>
                  <a:lnTo>
                    <a:pt x="241" y="12"/>
                  </a:lnTo>
                  <a:lnTo>
                    <a:pt x="243" y="12"/>
                  </a:lnTo>
                  <a:lnTo>
                    <a:pt x="244" y="12"/>
                  </a:lnTo>
                  <a:lnTo>
                    <a:pt x="246" y="12"/>
                  </a:lnTo>
                  <a:lnTo>
                    <a:pt x="248" y="12"/>
                  </a:lnTo>
                  <a:lnTo>
                    <a:pt x="249" y="12"/>
                  </a:lnTo>
                  <a:lnTo>
                    <a:pt x="251" y="12"/>
                  </a:lnTo>
                  <a:lnTo>
                    <a:pt x="253" y="12"/>
                  </a:lnTo>
                  <a:lnTo>
                    <a:pt x="255" y="12"/>
                  </a:lnTo>
                  <a:lnTo>
                    <a:pt x="256" y="12"/>
                  </a:lnTo>
                  <a:lnTo>
                    <a:pt x="258" y="12"/>
                  </a:lnTo>
                  <a:lnTo>
                    <a:pt x="260" y="12"/>
                  </a:lnTo>
                  <a:lnTo>
                    <a:pt x="261" y="12"/>
                  </a:lnTo>
                  <a:lnTo>
                    <a:pt x="263" y="12"/>
                  </a:lnTo>
                  <a:lnTo>
                    <a:pt x="265" y="12"/>
                  </a:lnTo>
                  <a:lnTo>
                    <a:pt x="266" y="12"/>
                  </a:lnTo>
                  <a:lnTo>
                    <a:pt x="268" y="12"/>
                  </a:lnTo>
                  <a:lnTo>
                    <a:pt x="270" y="14"/>
                  </a:lnTo>
                  <a:lnTo>
                    <a:pt x="272" y="14"/>
                  </a:lnTo>
                  <a:lnTo>
                    <a:pt x="273" y="14"/>
                  </a:lnTo>
                  <a:lnTo>
                    <a:pt x="275" y="14"/>
                  </a:lnTo>
                  <a:lnTo>
                    <a:pt x="277" y="14"/>
                  </a:lnTo>
                  <a:lnTo>
                    <a:pt x="278" y="14"/>
                  </a:lnTo>
                  <a:lnTo>
                    <a:pt x="280" y="14"/>
                  </a:lnTo>
                  <a:lnTo>
                    <a:pt x="282" y="14"/>
                  </a:lnTo>
                  <a:lnTo>
                    <a:pt x="284" y="14"/>
                  </a:lnTo>
                  <a:lnTo>
                    <a:pt x="285" y="14"/>
                  </a:lnTo>
                  <a:lnTo>
                    <a:pt x="285" y="16"/>
                  </a:lnTo>
                  <a:lnTo>
                    <a:pt x="287" y="16"/>
                  </a:lnTo>
                  <a:lnTo>
                    <a:pt x="289" y="16"/>
                  </a:lnTo>
                  <a:lnTo>
                    <a:pt x="290" y="16"/>
                  </a:lnTo>
                  <a:lnTo>
                    <a:pt x="292" y="16"/>
                  </a:lnTo>
                  <a:lnTo>
                    <a:pt x="294" y="16"/>
                  </a:lnTo>
                  <a:lnTo>
                    <a:pt x="295" y="16"/>
                  </a:lnTo>
                  <a:lnTo>
                    <a:pt x="297" y="16"/>
                  </a:lnTo>
                  <a:lnTo>
                    <a:pt x="299" y="16"/>
                  </a:lnTo>
                  <a:lnTo>
                    <a:pt x="301" y="16"/>
                  </a:lnTo>
                  <a:lnTo>
                    <a:pt x="302" y="16"/>
                  </a:lnTo>
                  <a:lnTo>
                    <a:pt x="304" y="16"/>
                  </a:lnTo>
                  <a:lnTo>
                    <a:pt x="306" y="16"/>
                  </a:lnTo>
                  <a:lnTo>
                    <a:pt x="307" y="16"/>
                  </a:lnTo>
                  <a:lnTo>
                    <a:pt x="309" y="16"/>
                  </a:lnTo>
                  <a:lnTo>
                    <a:pt x="311" y="16"/>
                  </a:lnTo>
                  <a:lnTo>
                    <a:pt x="313" y="16"/>
                  </a:lnTo>
                  <a:lnTo>
                    <a:pt x="314" y="16"/>
                  </a:lnTo>
                  <a:lnTo>
                    <a:pt x="316" y="16"/>
                  </a:lnTo>
                  <a:lnTo>
                    <a:pt x="318" y="16"/>
                  </a:lnTo>
                  <a:lnTo>
                    <a:pt x="319" y="16"/>
                  </a:lnTo>
                  <a:lnTo>
                    <a:pt x="321" y="16"/>
                  </a:lnTo>
                  <a:lnTo>
                    <a:pt x="323" y="16"/>
                  </a:lnTo>
                  <a:lnTo>
                    <a:pt x="324" y="16"/>
                  </a:lnTo>
                  <a:lnTo>
                    <a:pt x="326" y="16"/>
                  </a:lnTo>
                  <a:lnTo>
                    <a:pt x="328" y="16"/>
                  </a:lnTo>
                  <a:lnTo>
                    <a:pt x="330" y="16"/>
                  </a:lnTo>
                  <a:lnTo>
                    <a:pt x="331" y="16"/>
                  </a:lnTo>
                  <a:lnTo>
                    <a:pt x="333" y="16"/>
                  </a:lnTo>
                  <a:lnTo>
                    <a:pt x="333" y="17"/>
                  </a:lnTo>
                  <a:lnTo>
                    <a:pt x="335" y="17"/>
                  </a:lnTo>
                  <a:lnTo>
                    <a:pt x="336" y="17"/>
                  </a:lnTo>
                  <a:lnTo>
                    <a:pt x="338" y="17"/>
                  </a:lnTo>
                  <a:lnTo>
                    <a:pt x="340" y="17"/>
                  </a:lnTo>
                  <a:lnTo>
                    <a:pt x="342" y="17"/>
                  </a:lnTo>
                  <a:lnTo>
                    <a:pt x="343" y="17"/>
                  </a:lnTo>
                  <a:lnTo>
                    <a:pt x="345" y="17"/>
                  </a:lnTo>
                  <a:lnTo>
                    <a:pt x="347" y="17"/>
                  </a:lnTo>
                  <a:lnTo>
                    <a:pt x="348" y="17"/>
                  </a:lnTo>
                  <a:lnTo>
                    <a:pt x="350" y="17"/>
                  </a:lnTo>
                  <a:lnTo>
                    <a:pt x="352" y="17"/>
                  </a:lnTo>
                  <a:lnTo>
                    <a:pt x="353" y="17"/>
                  </a:lnTo>
                  <a:lnTo>
                    <a:pt x="355" y="17"/>
                  </a:lnTo>
                  <a:lnTo>
                    <a:pt x="357" y="17"/>
                  </a:lnTo>
                  <a:lnTo>
                    <a:pt x="359" y="17"/>
                  </a:lnTo>
                  <a:lnTo>
                    <a:pt x="360" y="17"/>
                  </a:lnTo>
                  <a:lnTo>
                    <a:pt x="362" y="17"/>
                  </a:lnTo>
                  <a:lnTo>
                    <a:pt x="364" y="17"/>
                  </a:lnTo>
                  <a:lnTo>
                    <a:pt x="365" y="17"/>
                  </a:lnTo>
                  <a:lnTo>
                    <a:pt x="367" y="17"/>
                  </a:lnTo>
                  <a:lnTo>
                    <a:pt x="369" y="17"/>
                  </a:lnTo>
                  <a:lnTo>
                    <a:pt x="371" y="17"/>
                  </a:lnTo>
                  <a:lnTo>
                    <a:pt x="372" y="17"/>
                  </a:lnTo>
                  <a:lnTo>
                    <a:pt x="374" y="17"/>
                  </a:lnTo>
                  <a:lnTo>
                    <a:pt x="376" y="17"/>
                  </a:lnTo>
                  <a:lnTo>
                    <a:pt x="377" y="17"/>
                  </a:lnTo>
                  <a:lnTo>
                    <a:pt x="379" y="17"/>
                  </a:lnTo>
                  <a:lnTo>
                    <a:pt x="381" y="17"/>
                  </a:lnTo>
                  <a:lnTo>
                    <a:pt x="382" y="19"/>
                  </a:lnTo>
                  <a:lnTo>
                    <a:pt x="384" y="19"/>
                  </a:lnTo>
                  <a:lnTo>
                    <a:pt x="386" y="19"/>
                  </a:lnTo>
                  <a:lnTo>
                    <a:pt x="388" y="19"/>
                  </a:lnTo>
                  <a:lnTo>
                    <a:pt x="389" y="19"/>
                  </a:lnTo>
                  <a:lnTo>
                    <a:pt x="391" y="19"/>
                  </a:lnTo>
                  <a:lnTo>
                    <a:pt x="393" y="19"/>
                  </a:lnTo>
                  <a:lnTo>
                    <a:pt x="394" y="19"/>
                  </a:lnTo>
                  <a:lnTo>
                    <a:pt x="396" y="19"/>
                  </a:lnTo>
                  <a:lnTo>
                    <a:pt x="398" y="19"/>
                  </a:lnTo>
                  <a:lnTo>
                    <a:pt x="400" y="19"/>
                  </a:lnTo>
                  <a:lnTo>
                    <a:pt x="401" y="19"/>
                  </a:lnTo>
                  <a:lnTo>
                    <a:pt x="403" y="19"/>
                  </a:lnTo>
                  <a:lnTo>
                    <a:pt x="405" y="19"/>
                  </a:lnTo>
                  <a:lnTo>
                    <a:pt x="406" y="19"/>
                  </a:lnTo>
                  <a:lnTo>
                    <a:pt x="408" y="19"/>
                  </a:lnTo>
                  <a:lnTo>
                    <a:pt x="410" y="19"/>
                  </a:lnTo>
                  <a:lnTo>
                    <a:pt x="411" y="21"/>
                  </a:lnTo>
                  <a:lnTo>
                    <a:pt x="413" y="21"/>
                  </a:lnTo>
                  <a:lnTo>
                    <a:pt x="415" y="21"/>
                  </a:lnTo>
                  <a:lnTo>
                    <a:pt x="417" y="21"/>
                  </a:lnTo>
                  <a:lnTo>
                    <a:pt x="418" y="21"/>
                  </a:lnTo>
                  <a:lnTo>
                    <a:pt x="420" y="21"/>
                  </a:lnTo>
                  <a:lnTo>
                    <a:pt x="422" y="21"/>
                  </a:lnTo>
                  <a:lnTo>
                    <a:pt x="423" y="21"/>
                  </a:lnTo>
                  <a:lnTo>
                    <a:pt x="425" y="21"/>
                  </a:lnTo>
                  <a:lnTo>
                    <a:pt x="427" y="21"/>
                  </a:lnTo>
                  <a:lnTo>
                    <a:pt x="429" y="21"/>
                  </a:lnTo>
                  <a:lnTo>
                    <a:pt x="430" y="21"/>
                  </a:lnTo>
                  <a:lnTo>
                    <a:pt x="432" y="21"/>
                  </a:lnTo>
                  <a:lnTo>
                    <a:pt x="434" y="21"/>
                  </a:lnTo>
                  <a:lnTo>
                    <a:pt x="435" y="21"/>
                  </a:lnTo>
                  <a:lnTo>
                    <a:pt x="437" y="21"/>
                  </a:lnTo>
                  <a:lnTo>
                    <a:pt x="439" y="21"/>
                  </a:lnTo>
                  <a:lnTo>
                    <a:pt x="440" y="21"/>
                  </a:lnTo>
                  <a:lnTo>
                    <a:pt x="442" y="21"/>
                  </a:lnTo>
                  <a:lnTo>
                    <a:pt x="444" y="21"/>
                  </a:lnTo>
                  <a:lnTo>
                    <a:pt x="446" y="21"/>
                  </a:lnTo>
                  <a:lnTo>
                    <a:pt x="447" y="21"/>
                  </a:lnTo>
                  <a:lnTo>
                    <a:pt x="449" y="21"/>
                  </a:lnTo>
                  <a:lnTo>
                    <a:pt x="451" y="21"/>
                  </a:lnTo>
                  <a:lnTo>
                    <a:pt x="452" y="21"/>
                  </a:lnTo>
                  <a:lnTo>
                    <a:pt x="454" y="21"/>
                  </a:lnTo>
                  <a:lnTo>
                    <a:pt x="456" y="21"/>
                  </a:lnTo>
                  <a:lnTo>
                    <a:pt x="458" y="21"/>
                  </a:lnTo>
                  <a:lnTo>
                    <a:pt x="459" y="21"/>
                  </a:lnTo>
                  <a:lnTo>
                    <a:pt x="461" y="21"/>
                  </a:lnTo>
                  <a:lnTo>
                    <a:pt x="463" y="23"/>
                  </a:lnTo>
                  <a:lnTo>
                    <a:pt x="464" y="23"/>
                  </a:lnTo>
                  <a:lnTo>
                    <a:pt x="466" y="23"/>
                  </a:lnTo>
                  <a:lnTo>
                    <a:pt x="468" y="23"/>
                  </a:lnTo>
                  <a:lnTo>
                    <a:pt x="469" y="23"/>
                  </a:lnTo>
                  <a:lnTo>
                    <a:pt x="471" y="23"/>
                  </a:lnTo>
                  <a:lnTo>
                    <a:pt x="473" y="23"/>
                  </a:lnTo>
                  <a:lnTo>
                    <a:pt x="475" y="23"/>
                  </a:lnTo>
                  <a:lnTo>
                    <a:pt x="476" y="23"/>
                  </a:lnTo>
                  <a:lnTo>
                    <a:pt x="478" y="23"/>
                  </a:lnTo>
                  <a:lnTo>
                    <a:pt x="480" y="23"/>
                  </a:lnTo>
                  <a:lnTo>
                    <a:pt x="481" y="23"/>
                  </a:lnTo>
                  <a:lnTo>
                    <a:pt x="483" y="23"/>
                  </a:lnTo>
                  <a:lnTo>
                    <a:pt x="485" y="23"/>
                  </a:lnTo>
                  <a:lnTo>
                    <a:pt x="487" y="23"/>
                  </a:lnTo>
                  <a:lnTo>
                    <a:pt x="488" y="23"/>
                  </a:lnTo>
                  <a:lnTo>
                    <a:pt x="488" y="24"/>
                  </a:lnTo>
                  <a:lnTo>
                    <a:pt x="490" y="24"/>
                  </a:lnTo>
                  <a:lnTo>
                    <a:pt x="492" y="24"/>
                  </a:lnTo>
                  <a:lnTo>
                    <a:pt x="493" y="24"/>
                  </a:lnTo>
                  <a:lnTo>
                    <a:pt x="495" y="24"/>
                  </a:lnTo>
                  <a:lnTo>
                    <a:pt x="497" y="24"/>
                  </a:lnTo>
                  <a:lnTo>
                    <a:pt x="499" y="24"/>
                  </a:lnTo>
                  <a:lnTo>
                    <a:pt x="500" y="24"/>
                  </a:lnTo>
                  <a:lnTo>
                    <a:pt x="502" y="24"/>
                  </a:lnTo>
                  <a:lnTo>
                    <a:pt x="504" y="24"/>
                  </a:lnTo>
                  <a:lnTo>
                    <a:pt x="505" y="24"/>
                  </a:lnTo>
                  <a:lnTo>
                    <a:pt x="507" y="24"/>
                  </a:lnTo>
                  <a:lnTo>
                    <a:pt x="509" y="24"/>
                  </a:lnTo>
                  <a:lnTo>
                    <a:pt x="510" y="24"/>
                  </a:lnTo>
                  <a:lnTo>
                    <a:pt x="512" y="24"/>
                  </a:lnTo>
                  <a:lnTo>
                    <a:pt x="514" y="24"/>
                  </a:lnTo>
                  <a:lnTo>
                    <a:pt x="516" y="26"/>
                  </a:lnTo>
                  <a:lnTo>
                    <a:pt x="517" y="26"/>
                  </a:lnTo>
                  <a:lnTo>
                    <a:pt x="519" y="26"/>
                  </a:lnTo>
                  <a:lnTo>
                    <a:pt x="521" y="26"/>
                  </a:lnTo>
                  <a:lnTo>
                    <a:pt x="522" y="26"/>
                  </a:lnTo>
                  <a:lnTo>
                    <a:pt x="524" y="26"/>
                  </a:lnTo>
                  <a:lnTo>
                    <a:pt x="526" y="26"/>
                  </a:lnTo>
                  <a:lnTo>
                    <a:pt x="528" y="26"/>
                  </a:lnTo>
                  <a:lnTo>
                    <a:pt x="529" y="26"/>
                  </a:lnTo>
                  <a:lnTo>
                    <a:pt x="531" y="26"/>
                  </a:lnTo>
                  <a:lnTo>
                    <a:pt x="533" y="26"/>
                  </a:lnTo>
                  <a:lnTo>
                    <a:pt x="534" y="26"/>
                  </a:lnTo>
                  <a:lnTo>
                    <a:pt x="536" y="26"/>
                  </a:lnTo>
                  <a:lnTo>
                    <a:pt x="538" y="26"/>
                  </a:lnTo>
                  <a:lnTo>
                    <a:pt x="539" y="26"/>
                  </a:lnTo>
                  <a:lnTo>
                    <a:pt x="541" y="26"/>
                  </a:lnTo>
                  <a:lnTo>
                    <a:pt x="543" y="26"/>
                  </a:lnTo>
                  <a:lnTo>
                    <a:pt x="545" y="28"/>
                  </a:lnTo>
                  <a:lnTo>
                    <a:pt x="546" y="28"/>
                  </a:lnTo>
                  <a:lnTo>
                    <a:pt x="548" y="28"/>
                  </a:lnTo>
                  <a:lnTo>
                    <a:pt x="550" y="28"/>
                  </a:lnTo>
                  <a:lnTo>
                    <a:pt x="551" y="28"/>
                  </a:lnTo>
                  <a:lnTo>
                    <a:pt x="553" y="28"/>
                  </a:lnTo>
                  <a:lnTo>
                    <a:pt x="555" y="28"/>
                  </a:lnTo>
                  <a:lnTo>
                    <a:pt x="557" y="28"/>
                  </a:lnTo>
                  <a:lnTo>
                    <a:pt x="558" y="28"/>
                  </a:lnTo>
                  <a:lnTo>
                    <a:pt x="560" y="28"/>
                  </a:lnTo>
                  <a:lnTo>
                    <a:pt x="562" y="28"/>
                  </a:lnTo>
                  <a:lnTo>
                    <a:pt x="563" y="28"/>
                  </a:lnTo>
                  <a:lnTo>
                    <a:pt x="565" y="28"/>
                  </a:lnTo>
                  <a:lnTo>
                    <a:pt x="567" y="28"/>
                  </a:lnTo>
                  <a:lnTo>
                    <a:pt x="568" y="28"/>
                  </a:lnTo>
                  <a:lnTo>
                    <a:pt x="570" y="28"/>
                  </a:lnTo>
                  <a:lnTo>
                    <a:pt x="572" y="28"/>
                  </a:lnTo>
                  <a:lnTo>
                    <a:pt x="574" y="28"/>
                  </a:lnTo>
                  <a:lnTo>
                    <a:pt x="575" y="29"/>
                  </a:lnTo>
                  <a:lnTo>
                    <a:pt x="577" y="29"/>
                  </a:lnTo>
                  <a:lnTo>
                    <a:pt x="579" y="29"/>
                  </a:lnTo>
                  <a:lnTo>
                    <a:pt x="580" y="29"/>
                  </a:lnTo>
                  <a:lnTo>
                    <a:pt x="582" y="29"/>
                  </a:lnTo>
                  <a:lnTo>
                    <a:pt x="584" y="29"/>
                  </a:lnTo>
                  <a:lnTo>
                    <a:pt x="586" y="29"/>
                  </a:lnTo>
                  <a:lnTo>
                    <a:pt x="587" y="29"/>
                  </a:lnTo>
                  <a:lnTo>
                    <a:pt x="589" y="29"/>
                  </a:lnTo>
                  <a:lnTo>
                    <a:pt x="591" y="29"/>
                  </a:lnTo>
                  <a:lnTo>
                    <a:pt x="592" y="29"/>
                  </a:lnTo>
                  <a:lnTo>
                    <a:pt x="594" y="29"/>
                  </a:lnTo>
                  <a:lnTo>
                    <a:pt x="596" y="29"/>
                  </a:lnTo>
                  <a:lnTo>
                    <a:pt x="597" y="29"/>
                  </a:lnTo>
                  <a:lnTo>
                    <a:pt x="599" y="29"/>
                  </a:lnTo>
                  <a:lnTo>
                    <a:pt x="601" y="29"/>
                  </a:lnTo>
                  <a:lnTo>
                    <a:pt x="603" y="29"/>
                  </a:lnTo>
                  <a:lnTo>
                    <a:pt x="604" y="29"/>
                  </a:lnTo>
                  <a:lnTo>
                    <a:pt x="606" y="29"/>
                  </a:lnTo>
                  <a:lnTo>
                    <a:pt x="608" y="31"/>
                  </a:lnTo>
                  <a:lnTo>
                    <a:pt x="609" y="31"/>
                  </a:lnTo>
                  <a:lnTo>
                    <a:pt x="611" y="31"/>
                  </a:lnTo>
                  <a:lnTo>
                    <a:pt x="613" y="31"/>
                  </a:lnTo>
                  <a:lnTo>
                    <a:pt x="615" y="31"/>
                  </a:lnTo>
                  <a:lnTo>
                    <a:pt x="616" y="31"/>
                  </a:lnTo>
                  <a:lnTo>
                    <a:pt x="618" y="31"/>
                  </a:lnTo>
                  <a:lnTo>
                    <a:pt x="620" y="31"/>
                  </a:lnTo>
                  <a:lnTo>
                    <a:pt x="621" y="31"/>
                  </a:lnTo>
                  <a:lnTo>
                    <a:pt x="623" y="31"/>
                  </a:lnTo>
                  <a:lnTo>
                    <a:pt x="625" y="31"/>
                  </a:lnTo>
                  <a:lnTo>
                    <a:pt x="626" y="31"/>
                  </a:lnTo>
                  <a:lnTo>
                    <a:pt x="628" y="31"/>
                  </a:lnTo>
                  <a:lnTo>
                    <a:pt x="630" y="31"/>
                  </a:lnTo>
                  <a:lnTo>
                    <a:pt x="632" y="31"/>
                  </a:lnTo>
                  <a:lnTo>
                    <a:pt x="633" y="31"/>
                  </a:lnTo>
                  <a:lnTo>
                    <a:pt x="635" y="31"/>
                  </a:lnTo>
                  <a:lnTo>
                    <a:pt x="637" y="31"/>
                  </a:lnTo>
                  <a:lnTo>
                    <a:pt x="638" y="31"/>
                  </a:lnTo>
                  <a:lnTo>
                    <a:pt x="640" y="33"/>
                  </a:lnTo>
                  <a:lnTo>
                    <a:pt x="642" y="33"/>
                  </a:lnTo>
                  <a:lnTo>
                    <a:pt x="644" y="33"/>
                  </a:lnTo>
                  <a:lnTo>
                    <a:pt x="645" y="33"/>
                  </a:lnTo>
                  <a:lnTo>
                    <a:pt x="647" y="33"/>
                  </a:lnTo>
                  <a:lnTo>
                    <a:pt x="649" y="33"/>
                  </a:lnTo>
                  <a:lnTo>
                    <a:pt x="650" y="33"/>
                  </a:lnTo>
                  <a:lnTo>
                    <a:pt x="652" y="33"/>
                  </a:lnTo>
                  <a:lnTo>
                    <a:pt x="654" y="33"/>
                  </a:lnTo>
                  <a:lnTo>
                    <a:pt x="655" y="33"/>
                  </a:lnTo>
                  <a:lnTo>
                    <a:pt x="657" y="33"/>
                  </a:lnTo>
                  <a:lnTo>
                    <a:pt x="659" y="33"/>
                  </a:lnTo>
                  <a:lnTo>
                    <a:pt x="661" y="35"/>
                  </a:lnTo>
                  <a:lnTo>
                    <a:pt x="662" y="35"/>
                  </a:lnTo>
                  <a:lnTo>
                    <a:pt x="664" y="35"/>
                  </a:lnTo>
                  <a:lnTo>
                    <a:pt x="666" y="35"/>
                  </a:lnTo>
                  <a:lnTo>
                    <a:pt x="667" y="35"/>
                  </a:lnTo>
                  <a:lnTo>
                    <a:pt x="669" y="35"/>
                  </a:lnTo>
                  <a:lnTo>
                    <a:pt x="671" y="35"/>
                  </a:lnTo>
                  <a:lnTo>
                    <a:pt x="673" y="35"/>
                  </a:lnTo>
                  <a:lnTo>
                    <a:pt x="674" y="35"/>
                  </a:lnTo>
                  <a:lnTo>
                    <a:pt x="676" y="35"/>
                  </a:lnTo>
                  <a:lnTo>
                    <a:pt x="678" y="35"/>
                  </a:lnTo>
                  <a:lnTo>
                    <a:pt x="679" y="35"/>
                  </a:lnTo>
                  <a:lnTo>
                    <a:pt x="681" y="35"/>
                  </a:lnTo>
                  <a:lnTo>
                    <a:pt x="683" y="35"/>
                  </a:lnTo>
                  <a:lnTo>
                    <a:pt x="684" y="35"/>
                  </a:lnTo>
                  <a:lnTo>
                    <a:pt x="686" y="35"/>
                  </a:lnTo>
                  <a:lnTo>
                    <a:pt x="688" y="35"/>
                  </a:lnTo>
                  <a:lnTo>
                    <a:pt x="690" y="35"/>
                  </a:lnTo>
                  <a:lnTo>
                    <a:pt x="691" y="35"/>
                  </a:lnTo>
                  <a:lnTo>
                    <a:pt x="693" y="36"/>
                  </a:lnTo>
                  <a:lnTo>
                    <a:pt x="695" y="36"/>
                  </a:lnTo>
                  <a:lnTo>
                    <a:pt x="696" y="36"/>
                  </a:lnTo>
                  <a:lnTo>
                    <a:pt x="698" y="36"/>
                  </a:lnTo>
                  <a:lnTo>
                    <a:pt x="700" y="36"/>
                  </a:lnTo>
                  <a:lnTo>
                    <a:pt x="702" y="36"/>
                  </a:lnTo>
                  <a:lnTo>
                    <a:pt x="703" y="36"/>
                  </a:lnTo>
                  <a:lnTo>
                    <a:pt x="705" y="36"/>
                  </a:lnTo>
                  <a:lnTo>
                    <a:pt x="707" y="36"/>
                  </a:lnTo>
                  <a:lnTo>
                    <a:pt x="708" y="36"/>
                  </a:lnTo>
                  <a:lnTo>
                    <a:pt x="710" y="36"/>
                  </a:lnTo>
                  <a:lnTo>
                    <a:pt x="712" y="36"/>
                  </a:lnTo>
                  <a:lnTo>
                    <a:pt x="713" y="36"/>
                  </a:lnTo>
                  <a:lnTo>
                    <a:pt x="715" y="36"/>
                  </a:lnTo>
                  <a:lnTo>
                    <a:pt x="717" y="36"/>
                  </a:lnTo>
                  <a:lnTo>
                    <a:pt x="719" y="36"/>
                  </a:lnTo>
                  <a:lnTo>
                    <a:pt x="720" y="38"/>
                  </a:lnTo>
                  <a:lnTo>
                    <a:pt x="722" y="38"/>
                  </a:lnTo>
                  <a:lnTo>
                    <a:pt x="724" y="38"/>
                  </a:lnTo>
                  <a:lnTo>
                    <a:pt x="725" y="38"/>
                  </a:lnTo>
                  <a:lnTo>
                    <a:pt x="727" y="38"/>
                  </a:lnTo>
                  <a:lnTo>
                    <a:pt x="729" y="38"/>
                  </a:lnTo>
                  <a:lnTo>
                    <a:pt x="731" y="38"/>
                  </a:lnTo>
                  <a:lnTo>
                    <a:pt x="732" y="38"/>
                  </a:lnTo>
                  <a:lnTo>
                    <a:pt x="734" y="38"/>
                  </a:lnTo>
                  <a:lnTo>
                    <a:pt x="736" y="38"/>
                  </a:lnTo>
                  <a:lnTo>
                    <a:pt x="737" y="38"/>
                  </a:lnTo>
                  <a:lnTo>
                    <a:pt x="739" y="38"/>
                  </a:lnTo>
                  <a:lnTo>
                    <a:pt x="741" y="38"/>
                  </a:lnTo>
                  <a:lnTo>
                    <a:pt x="742" y="38"/>
                  </a:lnTo>
                  <a:lnTo>
                    <a:pt x="744" y="38"/>
                  </a:lnTo>
                  <a:lnTo>
                    <a:pt x="746" y="38"/>
                  </a:lnTo>
                  <a:lnTo>
                    <a:pt x="748" y="38"/>
                  </a:lnTo>
                  <a:lnTo>
                    <a:pt x="749" y="40"/>
                  </a:lnTo>
                  <a:lnTo>
                    <a:pt x="751" y="40"/>
                  </a:lnTo>
                  <a:lnTo>
                    <a:pt x="753" y="40"/>
                  </a:lnTo>
                  <a:lnTo>
                    <a:pt x="754" y="40"/>
                  </a:lnTo>
                  <a:lnTo>
                    <a:pt x="756" y="40"/>
                  </a:lnTo>
                  <a:lnTo>
                    <a:pt x="758" y="40"/>
                  </a:lnTo>
                  <a:lnTo>
                    <a:pt x="760" y="40"/>
                  </a:lnTo>
                  <a:lnTo>
                    <a:pt x="761" y="40"/>
                  </a:lnTo>
                  <a:lnTo>
                    <a:pt x="763" y="40"/>
                  </a:lnTo>
                  <a:lnTo>
                    <a:pt x="765" y="40"/>
                  </a:lnTo>
                  <a:lnTo>
                    <a:pt x="766" y="40"/>
                  </a:lnTo>
                  <a:lnTo>
                    <a:pt x="768" y="40"/>
                  </a:lnTo>
                  <a:lnTo>
                    <a:pt x="770" y="40"/>
                  </a:lnTo>
                  <a:lnTo>
                    <a:pt x="771" y="40"/>
                  </a:lnTo>
                  <a:lnTo>
                    <a:pt x="773" y="40"/>
                  </a:lnTo>
                  <a:lnTo>
                    <a:pt x="775" y="40"/>
                  </a:lnTo>
                  <a:lnTo>
                    <a:pt x="777" y="40"/>
                  </a:lnTo>
                  <a:lnTo>
                    <a:pt x="778" y="40"/>
                  </a:lnTo>
                  <a:lnTo>
                    <a:pt x="780" y="41"/>
                  </a:lnTo>
                  <a:lnTo>
                    <a:pt x="782" y="41"/>
                  </a:lnTo>
                  <a:lnTo>
                    <a:pt x="783" y="41"/>
                  </a:lnTo>
                  <a:lnTo>
                    <a:pt x="785" y="41"/>
                  </a:lnTo>
                  <a:lnTo>
                    <a:pt x="787" y="41"/>
                  </a:lnTo>
                  <a:lnTo>
                    <a:pt x="789" y="41"/>
                  </a:lnTo>
                  <a:lnTo>
                    <a:pt x="790" y="41"/>
                  </a:lnTo>
                  <a:lnTo>
                    <a:pt x="792" y="41"/>
                  </a:lnTo>
                  <a:lnTo>
                    <a:pt x="794" y="41"/>
                  </a:lnTo>
                  <a:lnTo>
                    <a:pt x="795" y="41"/>
                  </a:lnTo>
                  <a:lnTo>
                    <a:pt x="797" y="41"/>
                  </a:lnTo>
                  <a:lnTo>
                    <a:pt x="799" y="41"/>
                  </a:lnTo>
                  <a:lnTo>
                    <a:pt x="800" y="43"/>
                  </a:lnTo>
                  <a:lnTo>
                    <a:pt x="802" y="43"/>
                  </a:lnTo>
                  <a:lnTo>
                    <a:pt x="804" y="43"/>
                  </a:lnTo>
                  <a:lnTo>
                    <a:pt x="806" y="43"/>
                  </a:lnTo>
                  <a:lnTo>
                    <a:pt x="807" y="43"/>
                  </a:lnTo>
                  <a:lnTo>
                    <a:pt x="809" y="43"/>
                  </a:lnTo>
                  <a:lnTo>
                    <a:pt x="811" y="43"/>
                  </a:lnTo>
                  <a:lnTo>
                    <a:pt x="812" y="43"/>
                  </a:lnTo>
                  <a:lnTo>
                    <a:pt x="814" y="43"/>
                  </a:lnTo>
                  <a:lnTo>
                    <a:pt x="816" y="43"/>
                  </a:lnTo>
                  <a:lnTo>
                    <a:pt x="818" y="43"/>
                  </a:lnTo>
                  <a:lnTo>
                    <a:pt x="819" y="45"/>
                  </a:lnTo>
                  <a:lnTo>
                    <a:pt x="821" y="45"/>
                  </a:lnTo>
                  <a:lnTo>
                    <a:pt x="823" y="45"/>
                  </a:lnTo>
                  <a:lnTo>
                    <a:pt x="824" y="45"/>
                  </a:lnTo>
                  <a:lnTo>
                    <a:pt x="826" y="45"/>
                  </a:lnTo>
                  <a:lnTo>
                    <a:pt x="828" y="45"/>
                  </a:lnTo>
                  <a:lnTo>
                    <a:pt x="829" y="45"/>
                  </a:lnTo>
                  <a:lnTo>
                    <a:pt x="831" y="45"/>
                  </a:lnTo>
                  <a:lnTo>
                    <a:pt x="833" y="45"/>
                  </a:lnTo>
                  <a:lnTo>
                    <a:pt x="835" y="45"/>
                  </a:lnTo>
                  <a:lnTo>
                    <a:pt x="836" y="45"/>
                  </a:lnTo>
                  <a:lnTo>
                    <a:pt x="838" y="45"/>
                  </a:lnTo>
                  <a:lnTo>
                    <a:pt x="840" y="45"/>
                  </a:lnTo>
                  <a:lnTo>
                    <a:pt x="841" y="45"/>
                  </a:lnTo>
                  <a:lnTo>
                    <a:pt x="843" y="45"/>
                  </a:lnTo>
                  <a:lnTo>
                    <a:pt x="845" y="43"/>
                  </a:lnTo>
                  <a:lnTo>
                    <a:pt x="847" y="43"/>
                  </a:lnTo>
                  <a:lnTo>
                    <a:pt x="848" y="43"/>
                  </a:lnTo>
                  <a:lnTo>
                    <a:pt x="850" y="43"/>
                  </a:lnTo>
                  <a:lnTo>
                    <a:pt x="852" y="43"/>
                  </a:lnTo>
                  <a:lnTo>
                    <a:pt x="853" y="43"/>
                  </a:lnTo>
                  <a:lnTo>
                    <a:pt x="855" y="43"/>
                  </a:lnTo>
                  <a:lnTo>
                    <a:pt x="857" y="43"/>
                  </a:lnTo>
                  <a:lnTo>
                    <a:pt x="858" y="41"/>
                  </a:lnTo>
                  <a:lnTo>
                    <a:pt x="860" y="41"/>
                  </a:lnTo>
                  <a:lnTo>
                    <a:pt x="862" y="41"/>
                  </a:lnTo>
                  <a:lnTo>
                    <a:pt x="864" y="41"/>
                  </a:lnTo>
                  <a:lnTo>
                    <a:pt x="865" y="41"/>
                  </a:lnTo>
                  <a:lnTo>
                    <a:pt x="867" y="40"/>
                  </a:lnTo>
                  <a:lnTo>
                    <a:pt x="869" y="40"/>
                  </a:lnTo>
                  <a:lnTo>
                    <a:pt x="870" y="40"/>
                  </a:lnTo>
                  <a:lnTo>
                    <a:pt x="872" y="40"/>
                  </a:lnTo>
                  <a:lnTo>
                    <a:pt x="874" y="40"/>
                  </a:lnTo>
                  <a:lnTo>
                    <a:pt x="876" y="40"/>
                  </a:lnTo>
                  <a:lnTo>
                    <a:pt x="877" y="38"/>
                  </a:lnTo>
                  <a:lnTo>
                    <a:pt x="879" y="38"/>
                  </a:lnTo>
                  <a:lnTo>
                    <a:pt x="881" y="38"/>
                  </a:lnTo>
                  <a:lnTo>
                    <a:pt x="882" y="38"/>
                  </a:lnTo>
                  <a:lnTo>
                    <a:pt x="884" y="38"/>
                  </a:lnTo>
                  <a:lnTo>
                    <a:pt x="886" y="38"/>
                  </a:lnTo>
                  <a:lnTo>
                    <a:pt x="887" y="38"/>
                  </a:lnTo>
                  <a:lnTo>
                    <a:pt x="889" y="38"/>
                  </a:lnTo>
                  <a:lnTo>
                    <a:pt x="891" y="38"/>
                  </a:lnTo>
                  <a:lnTo>
                    <a:pt x="893" y="38"/>
                  </a:lnTo>
                  <a:lnTo>
                    <a:pt x="894" y="38"/>
                  </a:lnTo>
                  <a:lnTo>
                    <a:pt x="896" y="38"/>
                  </a:lnTo>
                  <a:lnTo>
                    <a:pt x="898" y="36"/>
                  </a:lnTo>
                  <a:lnTo>
                    <a:pt x="899" y="36"/>
                  </a:lnTo>
                  <a:lnTo>
                    <a:pt x="901" y="36"/>
                  </a:lnTo>
                  <a:lnTo>
                    <a:pt x="903" y="36"/>
                  </a:lnTo>
                  <a:lnTo>
                    <a:pt x="905" y="36"/>
                  </a:lnTo>
                  <a:lnTo>
                    <a:pt x="906" y="36"/>
                  </a:lnTo>
                  <a:lnTo>
                    <a:pt x="908" y="36"/>
                  </a:lnTo>
                  <a:lnTo>
                    <a:pt x="910" y="36"/>
                  </a:lnTo>
                  <a:lnTo>
                    <a:pt x="911" y="36"/>
                  </a:lnTo>
                  <a:lnTo>
                    <a:pt x="913" y="36"/>
                  </a:lnTo>
                  <a:lnTo>
                    <a:pt x="915" y="36"/>
                  </a:lnTo>
                  <a:lnTo>
                    <a:pt x="916" y="36"/>
                  </a:lnTo>
                  <a:lnTo>
                    <a:pt x="918" y="36"/>
                  </a:lnTo>
                  <a:lnTo>
                    <a:pt x="920" y="35"/>
                  </a:lnTo>
                  <a:lnTo>
                    <a:pt x="922" y="35"/>
                  </a:lnTo>
                  <a:lnTo>
                    <a:pt x="923" y="35"/>
                  </a:lnTo>
                  <a:lnTo>
                    <a:pt x="925" y="35"/>
                  </a:lnTo>
                  <a:lnTo>
                    <a:pt x="927" y="35"/>
                  </a:lnTo>
                  <a:lnTo>
                    <a:pt x="928" y="35"/>
                  </a:lnTo>
                  <a:lnTo>
                    <a:pt x="930" y="35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BC323CE6-3E07-C8B2-733E-A17AAC00F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9100" y="3040063"/>
              <a:ext cx="2293938" cy="1433513"/>
            </a:xfrm>
            <a:custGeom>
              <a:avLst/>
              <a:gdLst>
                <a:gd name="T0" fmla="*/ 17 w 1445"/>
                <a:gd name="T1" fmla="*/ 109 h 903"/>
                <a:gd name="T2" fmla="*/ 41 w 1445"/>
                <a:gd name="T3" fmla="*/ 12 h 903"/>
                <a:gd name="T4" fmla="*/ 65 w 1445"/>
                <a:gd name="T5" fmla="*/ 31 h 903"/>
                <a:gd name="T6" fmla="*/ 87 w 1445"/>
                <a:gd name="T7" fmla="*/ 155 h 903"/>
                <a:gd name="T8" fmla="*/ 111 w 1445"/>
                <a:gd name="T9" fmla="*/ 196 h 903"/>
                <a:gd name="T10" fmla="*/ 135 w 1445"/>
                <a:gd name="T11" fmla="*/ 116 h 903"/>
                <a:gd name="T12" fmla="*/ 158 w 1445"/>
                <a:gd name="T13" fmla="*/ 85 h 903"/>
                <a:gd name="T14" fmla="*/ 182 w 1445"/>
                <a:gd name="T15" fmla="*/ 188 h 903"/>
                <a:gd name="T16" fmla="*/ 206 w 1445"/>
                <a:gd name="T17" fmla="*/ 259 h 903"/>
                <a:gd name="T18" fmla="*/ 230 w 1445"/>
                <a:gd name="T19" fmla="*/ 217 h 903"/>
                <a:gd name="T20" fmla="*/ 254 w 1445"/>
                <a:gd name="T21" fmla="*/ 181 h 903"/>
                <a:gd name="T22" fmla="*/ 278 w 1445"/>
                <a:gd name="T23" fmla="*/ 251 h 903"/>
                <a:gd name="T24" fmla="*/ 302 w 1445"/>
                <a:gd name="T25" fmla="*/ 329 h 903"/>
                <a:gd name="T26" fmla="*/ 326 w 1445"/>
                <a:gd name="T27" fmla="*/ 302 h 903"/>
                <a:gd name="T28" fmla="*/ 350 w 1445"/>
                <a:gd name="T29" fmla="*/ 249 h 903"/>
                <a:gd name="T30" fmla="*/ 373 w 1445"/>
                <a:gd name="T31" fmla="*/ 299 h 903"/>
                <a:gd name="T32" fmla="*/ 397 w 1445"/>
                <a:gd name="T33" fmla="*/ 384 h 903"/>
                <a:gd name="T34" fmla="*/ 421 w 1445"/>
                <a:gd name="T35" fmla="*/ 375 h 903"/>
                <a:gd name="T36" fmla="*/ 445 w 1445"/>
                <a:gd name="T37" fmla="*/ 324 h 903"/>
                <a:gd name="T38" fmla="*/ 469 w 1445"/>
                <a:gd name="T39" fmla="*/ 346 h 903"/>
                <a:gd name="T40" fmla="*/ 493 w 1445"/>
                <a:gd name="T41" fmla="*/ 404 h 903"/>
                <a:gd name="T42" fmla="*/ 517 w 1445"/>
                <a:gd name="T43" fmla="*/ 382 h 903"/>
                <a:gd name="T44" fmla="*/ 541 w 1445"/>
                <a:gd name="T45" fmla="*/ 340 h 903"/>
                <a:gd name="T46" fmla="*/ 563 w 1445"/>
                <a:gd name="T47" fmla="*/ 380 h 903"/>
                <a:gd name="T48" fmla="*/ 587 w 1445"/>
                <a:gd name="T49" fmla="*/ 444 h 903"/>
                <a:gd name="T50" fmla="*/ 611 w 1445"/>
                <a:gd name="T51" fmla="*/ 433 h 903"/>
                <a:gd name="T52" fmla="*/ 634 w 1445"/>
                <a:gd name="T53" fmla="*/ 410 h 903"/>
                <a:gd name="T54" fmla="*/ 658 w 1445"/>
                <a:gd name="T55" fmla="*/ 456 h 903"/>
                <a:gd name="T56" fmla="*/ 682 w 1445"/>
                <a:gd name="T57" fmla="*/ 491 h 903"/>
                <a:gd name="T58" fmla="*/ 706 w 1445"/>
                <a:gd name="T59" fmla="*/ 461 h 903"/>
                <a:gd name="T60" fmla="*/ 730 w 1445"/>
                <a:gd name="T61" fmla="*/ 450 h 903"/>
                <a:gd name="T62" fmla="*/ 754 w 1445"/>
                <a:gd name="T63" fmla="*/ 500 h 903"/>
                <a:gd name="T64" fmla="*/ 778 w 1445"/>
                <a:gd name="T65" fmla="*/ 539 h 903"/>
                <a:gd name="T66" fmla="*/ 802 w 1445"/>
                <a:gd name="T67" fmla="*/ 534 h 903"/>
                <a:gd name="T68" fmla="*/ 826 w 1445"/>
                <a:gd name="T69" fmla="*/ 541 h 903"/>
                <a:gd name="T70" fmla="*/ 849 w 1445"/>
                <a:gd name="T71" fmla="*/ 582 h 903"/>
                <a:gd name="T72" fmla="*/ 873 w 1445"/>
                <a:gd name="T73" fmla="*/ 594 h 903"/>
                <a:gd name="T74" fmla="*/ 897 w 1445"/>
                <a:gd name="T75" fmla="*/ 580 h 903"/>
                <a:gd name="T76" fmla="*/ 921 w 1445"/>
                <a:gd name="T77" fmla="*/ 595 h 903"/>
                <a:gd name="T78" fmla="*/ 945 w 1445"/>
                <a:gd name="T79" fmla="*/ 631 h 903"/>
                <a:gd name="T80" fmla="*/ 969 w 1445"/>
                <a:gd name="T81" fmla="*/ 638 h 903"/>
                <a:gd name="T82" fmla="*/ 993 w 1445"/>
                <a:gd name="T83" fmla="*/ 648 h 903"/>
                <a:gd name="T84" fmla="*/ 1017 w 1445"/>
                <a:gd name="T85" fmla="*/ 686 h 903"/>
                <a:gd name="T86" fmla="*/ 1039 w 1445"/>
                <a:gd name="T87" fmla="*/ 715 h 903"/>
                <a:gd name="T88" fmla="*/ 1063 w 1445"/>
                <a:gd name="T89" fmla="*/ 712 h 903"/>
                <a:gd name="T90" fmla="*/ 1087 w 1445"/>
                <a:gd name="T91" fmla="*/ 715 h 903"/>
                <a:gd name="T92" fmla="*/ 1110 w 1445"/>
                <a:gd name="T93" fmla="*/ 749 h 903"/>
                <a:gd name="T94" fmla="*/ 1134 w 1445"/>
                <a:gd name="T95" fmla="*/ 761 h 903"/>
                <a:gd name="T96" fmla="*/ 1158 w 1445"/>
                <a:gd name="T97" fmla="*/ 758 h 903"/>
                <a:gd name="T98" fmla="*/ 1182 w 1445"/>
                <a:gd name="T99" fmla="*/ 778 h 903"/>
                <a:gd name="T100" fmla="*/ 1206 w 1445"/>
                <a:gd name="T101" fmla="*/ 792 h 903"/>
                <a:gd name="T102" fmla="*/ 1230 w 1445"/>
                <a:gd name="T103" fmla="*/ 783 h 903"/>
                <a:gd name="T104" fmla="*/ 1254 w 1445"/>
                <a:gd name="T105" fmla="*/ 787 h 903"/>
                <a:gd name="T106" fmla="*/ 1278 w 1445"/>
                <a:gd name="T107" fmla="*/ 809 h 903"/>
                <a:gd name="T108" fmla="*/ 1302 w 1445"/>
                <a:gd name="T109" fmla="*/ 804 h 903"/>
                <a:gd name="T110" fmla="*/ 1325 w 1445"/>
                <a:gd name="T111" fmla="*/ 800 h 903"/>
                <a:gd name="T112" fmla="*/ 1349 w 1445"/>
                <a:gd name="T113" fmla="*/ 838 h 903"/>
                <a:gd name="T114" fmla="*/ 1373 w 1445"/>
                <a:gd name="T115" fmla="*/ 870 h 903"/>
                <a:gd name="T116" fmla="*/ 1397 w 1445"/>
                <a:gd name="T117" fmla="*/ 870 h 903"/>
                <a:gd name="T118" fmla="*/ 1421 w 1445"/>
                <a:gd name="T119" fmla="*/ 879 h 903"/>
                <a:gd name="T120" fmla="*/ 1445 w 1445"/>
                <a:gd name="T121" fmla="*/ 903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45" h="903">
                  <a:moveTo>
                    <a:pt x="0" y="133"/>
                  </a:moveTo>
                  <a:lnTo>
                    <a:pt x="8" y="131"/>
                  </a:lnTo>
                  <a:lnTo>
                    <a:pt x="17" y="109"/>
                  </a:lnTo>
                  <a:lnTo>
                    <a:pt x="24" y="77"/>
                  </a:lnTo>
                  <a:lnTo>
                    <a:pt x="32" y="41"/>
                  </a:lnTo>
                  <a:lnTo>
                    <a:pt x="41" y="12"/>
                  </a:lnTo>
                  <a:lnTo>
                    <a:pt x="48" y="0"/>
                  </a:lnTo>
                  <a:lnTo>
                    <a:pt x="56" y="7"/>
                  </a:lnTo>
                  <a:lnTo>
                    <a:pt x="65" y="31"/>
                  </a:lnTo>
                  <a:lnTo>
                    <a:pt x="71" y="70"/>
                  </a:lnTo>
                  <a:lnTo>
                    <a:pt x="80" y="114"/>
                  </a:lnTo>
                  <a:lnTo>
                    <a:pt x="87" y="155"/>
                  </a:lnTo>
                  <a:lnTo>
                    <a:pt x="95" y="186"/>
                  </a:lnTo>
                  <a:lnTo>
                    <a:pt x="104" y="200"/>
                  </a:lnTo>
                  <a:lnTo>
                    <a:pt x="111" y="196"/>
                  </a:lnTo>
                  <a:lnTo>
                    <a:pt x="119" y="177"/>
                  </a:lnTo>
                  <a:lnTo>
                    <a:pt x="128" y="148"/>
                  </a:lnTo>
                  <a:lnTo>
                    <a:pt x="135" y="116"/>
                  </a:lnTo>
                  <a:lnTo>
                    <a:pt x="143" y="90"/>
                  </a:lnTo>
                  <a:lnTo>
                    <a:pt x="152" y="80"/>
                  </a:lnTo>
                  <a:lnTo>
                    <a:pt x="158" y="85"/>
                  </a:lnTo>
                  <a:lnTo>
                    <a:pt x="167" y="111"/>
                  </a:lnTo>
                  <a:lnTo>
                    <a:pt x="176" y="147"/>
                  </a:lnTo>
                  <a:lnTo>
                    <a:pt x="182" y="188"/>
                  </a:lnTo>
                  <a:lnTo>
                    <a:pt x="191" y="224"/>
                  </a:lnTo>
                  <a:lnTo>
                    <a:pt x="199" y="249"/>
                  </a:lnTo>
                  <a:lnTo>
                    <a:pt x="206" y="259"/>
                  </a:lnTo>
                  <a:lnTo>
                    <a:pt x="215" y="254"/>
                  </a:lnTo>
                  <a:lnTo>
                    <a:pt x="223" y="239"/>
                  </a:lnTo>
                  <a:lnTo>
                    <a:pt x="230" y="217"/>
                  </a:lnTo>
                  <a:lnTo>
                    <a:pt x="239" y="198"/>
                  </a:lnTo>
                  <a:lnTo>
                    <a:pt x="247" y="183"/>
                  </a:lnTo>
                  <a:lnTo>
                    <a:pt x="254" y="181"/>
                  </a:lnTo>
                  <a:lnTo>
                    <a:pt x="263" y="195"/>
                  </a:lnTo>
                  <a:lnTo>
                    <a:pt x="269" y="218"/>
                  </a:lnTo>
                  <a:lnTo>
                    <a:pt x="278" y="251"/>
                  </a:lnTo>
                  <a:lnTo>
                    <a:pt x="286" y="283"/>
                  </a:lnTo>
                  <a:lnTo>
                    <a:pt x="293" y="312"/>
                  </a:lnTo>
                  <a:lnTo>
                    <a:pt x="302" y="329"/>
                  </a:lnTo>
                  <a:lnTo>
                    <a:pt x="310" y="333"/>
                  </a:lnTo>
                  <a:lnTo>
                    <a:pt x="317" y="322"/>
                  </a:lnTo>
                  <a:lnTo>
                    <a:pt x="326" y="302"/>
                  </a:lnTo>
                  <a:lnTo>
                    <a:pt x="334" y="278"/>
                  </a:lnTo>
                  <a:lnTo>
                    <a:pt x="341" y="259"/>
                  </a:lnTo>
                  <a:lnTo>
                    <a:pt x="350" y="249"/>
                  </a:lnTo>
                  <a:lnTo>
                    <a:pt x="358" y="253"/>
                  </a:lnTo>
                  <a:lnTo>
                    <a:pt x="365" y="270"/>
                  </a:lnTo>
                  <a:lnTo>
                    <a:pt x="373" y="299"/>
                  </a:lnTo>
                  <a:lnTo>
                    <a:pt x="382" y="331"/>
                  </a:lnTo>
                  <a:lnTo>
                    <a:pt x="389" y="362"/>
                  </a:lnTo>
                  <a:lnTo>
                    <a:pt x="397" y="384"/>
                  </a:lnTo>
                  <a:lnTo>
                    <a:pt x="404" y="394"/>
                  </a:lnTo>
                  <a:lnTo>
                    <a:pt x="413" y="391"/>
                  </a:lnTo>
                  <a:lnTo>
                    <a:pt x="421" y="375"/>
                  </a:lnTo>
                  <a:lnTo>
                    <a:pt x="428" y="357"/>
                  </a:lnTo>
                  <a:lnTo>
                    <a:pt x="437" y="338"/>
                  </a:lnTo>
                  <a:lnTo>
                    <a:pt x="445" y="324"/>
                  </a:lnTo>
                  <a:lnTo>
                    <a:pt x="452" y="321"/>
                  </a:lnTo>
                  <a:lnTo>
                    <a:pt x="460" y="329"/>
                  </a:lnTo>
                  <a:lnTo>
                    <a:pt x="469" y="346"/>
                  </a:lnTo>
                  <a:lnTo>
                    <a:pt x="476" y="370"/>
                  </a:lnTo>
                  <a:lnTo>
                    <a:pt x="484" y="391"/>
                  </a:lnTo>
                  <a:lnTo>
                    <a:pt x="493" y="404"/>
                  </a:lnTo>
                  <a:lnTo>
                    <a:pt x="500" y="406"/>
                  </a:lnTo>
                  <a:lnTo>
                    <a:pt x="508" y="399"/>
                  </a:lnTo>
                  <a:lnTo>
                    <a:pt x="517" y="382"/>
                  </a:lnTo>
                  <a:lnTo>
                    <a:pt x="524" y="363"/>
                  </a:lnTo>
                  <a:lnTo>
                    <a:pt x="532" y="346"/>
                  </a:lnTo>
                  <a:lnTo>
                    <a:pt x="541" y="340"/>
                  </a:lnTo>
                  <a:lnTo>
                    <a:pt x="547" y="343"/>
                  </a:lnTo>
                  <a:lnTo>
                    <a:pt x="556" y="358"/>
                  </a:lnTo>
                  <a:lnTo>
                    <a:pt x="563" y="380"/>
                  </a:lnTo>
                  <a:lnTo>
                    <a:pt x="571" y="406"/>
                  </a:lnTo>
                  <a:lnTo>
                    <a:pt x="580" y="428"/>
                  </a:lnTo>
                  <a:lnTo>
                    <a:pt x="587" y="444"/>
                  </a:lnTo>
                  <a:lnTo>
                    <a:pt x="595" y="449"/>
                  </a:lnTo>
                  <a:lnTo>
                    <a:pt x="604" y="444"/>
                  </a:lnTo>
                  <a:lnTo>
                    <a:pt x="611" y="433"/>
                  </a:lnTo>
                  <a:lnTo>
                    <a:pt x="619" y="421"/>
                  </a:lnTo>
                  <a:lnTo>
                    <a:pt x="628" y="411"/>
                  </a:lnTo>
                  <a:lnTo>
                    <a:pt x="634" y="410"/>
                  </a:lnTo>
                  <a:lnTo>
                    <a:pt x="643" y="418"/>
                  </a:lnTo>
                  <a:lnTo>
                    <a:pt x="652" y="435"/>
                  </a:lnTo>
                  <a:lnTo>
                    <a:pt x="658" y="456"/>
                  </a:lnTo>
                  <a:lnTo>
                    <a:pt x="667" y="474"/>
                  </a:lnTo>
                  <a:lnTo>
                    <a:pt x="675" y="488"/>
                  </a:lnTo>
                  <a:lnTo>
                    <a:pt x="682" y="491"/>
                  </a:lnTo>
                  <a:lnTo>
                    <a:pt x="691" y="486"/>
                  </a:lnTo>
                  <a:lnTo>
                    <a:pt x="699" y="474"/>
                  </a:lnTo>
                  <a:lnTo>
                    <a:pt x="706" y="461"/>
                  </a:lnTo>
                  <a:lnTo>
                    <a:pt x="715" y="450"/>
                  </a:lnTo>
                  <a:lnTo>
                    <a:pt x="723" y="445"/>
                  </a:lnTo>
                  <a:lnTo>
                    <a:pt x="730" y="450"/>
                  </a:lnTo>
                  <a:lnTo>
                    <a:pt x="739" y="462"/>
                  </a:lnTo>
                  <a:lnTo>
                    <a:pt x="745" y="479"/>
                  </a:lnTo>
                  <a:lnTo>
                    <a:pt x="754" y="500"/>
                  </a:lnTo>
                  <a:lnTo>
                    <a:pt x="762" y="519"/>
                  </a:lnTo>
                  <a:lnTo>
                    <a:pt x="769" y="532"/>
                  </a:lnTo>
                  <a:lnTo>
                    <a:pt x="778" y="539"/>
                  </a:lnTo>
                  <a:lnTo>
                    <a:pt x="786" y="541"/>
                  </a:lnTo>
                  <a:lnTo>
                    <a:pt x="793" y="537"/>
                  </a:lnTo>
                  <a:lnTo>
                    <a:pt x="802" y="534"/>
                  </a:lnTo>
                  <a:lnTo>
                    <a:pt x="810" y="532"/>
                  </a:lnTo>
                  <a:lnTo>
                    <a:pt x="817" y="534"/>
                  </a:lnTo>
                  <a:lnTo>
                    <a:pt x="826" y="541"/>
                  </a:lnTo>
                  <a:lnTo>
                    <a:pt x="834" y="553"/>
                  </a:lnTo>
                  <a:lnTo>
                    <a:pt x="841" y="566"/>
                  </a:lnTo>
                  <a:lnTo>
                    <a:pt x="849" y="582"/>
                  </a:lnTo>
                  <a:lnTo>
                    <a:pt x="858" y="592"/>
                  </a:lnTo>
                  <a:lnTo>
                    <a:pt x="865" y="595"/>
                  </a:lnTo>
                  <a:lnTo>
                    <a:pt x="873" y="594"/>
                  </a:lnTo>
                  <a:lnTo>
                    <a:pt x="880" y="590"/>
                  </a:lnTo>
                  <a:lnTo>
                    <a:pt x="889" y="584"/>
                  </a:lnTo>
                  <a:lnTo>
                    <a:pt x="897" y="580"/>
                  </a:lnTo>
                  <a:lnTo>
                    <a:pt x="904" y="580"/>
                  </a:lnTo>
                  <a:lnTo>
                    <a:pt x="913" y="585"/>
                  </a:lnTo>
                  <a:lnTo>
                    <a:pt x="921" y="595"/>
                  </a:lnTo>
                  <a:lnTo>
                    <a:pt x="928" y="607"/>
                  </a:lnTo>
                  <a:lnTo>
                    <a:pt x="936" y="621"/>
                  </a:lnTo>
                  <a:lnTo>
                    <a:pt x="945" y="631"/>
                  </a:lnTo>
                  <a:lnTo>
                    <a:pt x="952" y="636"/>
                  </a:lnTo>
                  <a:lnTo>
                    <a:pt x="960" y="638"/>
                  </a:lnTo>
                  <a:lnTo>
                    <a:pt x="969" y="638"/>
                  </a:lnTo>
                  <a:lnTo>
                    <a:pt x="976" y="638"/>
                  </a:lnTo>
                  <a:lnTo>
                    <a:pt x="984" y="642"/>
                  </a:lnTo>
                  <a:lnTo>
                    <a:pt x="993" y="648"/>
                  </a:lnTo>
                  <a:lnTo>
                    <a:pt x="1000" y="659"/>
                  </a:lnTo>
                  <a:lnTo>
                    <a:pt x="1008" y="671"/>
                  </a:lnTo>
                  <a:lnTo>
                    <a:pt x="1017" y="686"/>
                  </a:lnTo>
                  <a:lnTo>
                    <a:pt x="1023" y="698"/>
                  </a:lnTo>
                  <a:lnTo>
                    <a:pt x="1032" y="708"/>
                  </a:lnTo>
                  <a:lnTo>
                    <a:pt x="1039" y="715"/>
                  </a:lnTo>
                  <a:lnTo>
                    <a:pt x="1047" y="717"/>
                  </a:lnTo>
                  <a:lnTo>
                    <a:pt x="1056" y="715"/>
                  </a:lnTo>
                  <a:lnTo>
                    <a:pt x="1063" y="712"/>
                  </a:lnTo>
                  <a:lnTo>
                    <a:pt x="1071" y="708"/>
                  </a:lnTo>
                  <a:lnTo>
                    <a:pt x="1080" y="710"/>
                  </a:lnTo>
                  <a:lnTo>
                    <a:pt x="1087" y="715"/>
                  </a:lnTo>
                  <a:lnTo>
                    <a:pt x="1095" y="725"/>
                  </a:lnTo>
                  <a:lnTo>
                    <a:pt x="1104" y="737"/>
                  </a:lnTo>
                  <a:lnTo>
                    <a:pt x="1110" y="749"/>
                  </a:lnTo>
                  <a:lnTo>
                    <a:pt x="1119" y="756"/>
                  </a:lnTo>
                  <a:lnTo>
                    <a:pt x="1128" y="759"/>
                  </a:lnTo>
                  <a:lnTo>
                    <a:pt x="1134" y="761"/>
                  </a:lnTo>
                  <a:lnTo>
                    <a:pt x="1143" y="759"/>
                  </a:lnTo>
                  <a:lnTo>
                    <a:pt x="1151" y="758"/>
                  </a:lnTo>
                  <a:lnTo>
                    <a:pt x="1158" y="758"/>
                  </a:lnTo>
                  <a:lnTo>
                    <a:pt x="1167" y="763"/>
                  </a:lnTo>
                  <a:lnTo>
                    <a:pt x="1175" y="770"/>
                  </a:lnTo>
                  <a:lnTo>
                    <a:pt x="1182" y="778"/>
                  </a:lnTo>
                  <a:lnTo>
                    <a:pt x="1191" y="785"/>
                  </a:lnTo>
                  <a:lnTo>
                    <a:pt x="1199" y="790"/>
                  </a:lnTo>
                  <a:lnTo>
                    <a:pt x="1206" y="792"/>
                  </a:lnTo>
                  <a:lnTo>
                    <a:pt x="1215" y="790"/>
                  </a:lnTo>
                  <a:lnTo>
                    <a:pt x="1221" y="787"/>
                  </a:lnTo>
                  <a:lnTo>
                    <a:pt x="1230" y="783"/>
                  </a:lnTo>
                  <a:lnTo>
                    <a:pt x="1238" y="780"/>
                  </a:lnTo>
                  <a:lnTo>
                    <a:pt x="1245" y="781"/>
                  </a:lnTo>
                  <a:lnTo>
                    <a:pt x="1254" y="787"/>
                  </a:lnTo>
                  <a:lnTo>
                    <a:pt x="1262" y="793"/>
                  </a:lnTo>
                  <a:lnTo>
                    <a:pt x="1269" y="802"/>
                  </a:lnTo>
                  <a:lnTo>
                    <a:pt x="1278" y="809"/>
                  </a:lnTo>
                  <a:lnTo>
                    <a:pt x="1286" y="810"/>
                  </a:lnTo>
                  <a:lnTo>
                    <a:pt x="1293" y="809"/>
                  </a:lnTo>
                  <a:lnTo>
                    <a:pt x="1302" y="804"/>
                  </a:lnTo>
                  <a:lnTo>
                    <a:pt x="1310" y="799"/>
                  </a:lnTo>
                  <a:lnTo>
                    <a:pt x="1317" y="797"/>
                  </a:lnTo>
                  <a:lnTo>
                    <a:pt x="1325" y="800"/>
                  </a:lnTo>
                  <a:lnTo>
                    <a:pt x="1334" y="809"/>
                  </a:lnTo>
                  <a:lnTo>
                    <a:pt x="1341" y="822"/>
                  </a:lnTo>
                  <a:lnTo>
                    <a:pt x="1349" y="838"/>
                  </a:lnTo>
                  <a:lnTo>
                    <a:pt x="1356" y="851"/>
                  </a:lnTo>
                  <a:lnTo>
                    <a:pt x="1365" y="863"/>
                  </a:lnTo>
                  <a:lnTo>
                    <a:pt x="1373" y="870"/>
                  </a:lnTo>
                  <a:lnTo>
                    <a:pt x="1380" y="872"/>
                  </a:lnTo>
                  <a:lnTo>
                    <a:pt x="1389" y="872"/>
                  </a:lnTo>
                  <a:lnTo>
                    <a:pt x="1397" y="870"/>
                  </a:lnTo>
                  <a:lnTo>
                    <a:pt x="1404" y="870"/>
                  </a:lnTo>
                  <a:lnTo>
                    <a:pt x="1412" y="874"/>
                  </a:lnTo>
                  <a:lnTo>
                    <a:pt x="1421" y="879"/>
                  </a:lnTo>
                  <a:lnTo>
                    <a:pt x="1428" y="886"/>
                  </a:lnTo>
                  <a:lnTo>
                    <a:pt x="1436" y="894"/>
                  </a:lnTo>
                  <a:lnTo>
                    <a:pt x="1445" y="903"/>
                  </a:lnTo>
                </a:path>
              </a:pathLst>
            </a:custGeom>
            <a:noFill/>
            <a:ln w="1587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60" name="Rectangle 40">
              <a:extLst>
                <a:ext uri="{FF2B5EF4-FFF2-40B4-BE49-F238E27FC236}">
                  <a16:creationId xmlns:a16="http://schemas.microsoft.com/office/drawing/2014/main" id="{33F6335D-8FA2-6930-F7A9-C58A51FBF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2362" y="5145088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F7C56281-C15A-490E-BAFB-E937E7FEA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8900" y="5291137"/>
              <a:ext cx="129681" cy="138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00">
                  <a:solidFill>
                    <a:srgbClr val="000000"/>
                  </a:solidFill>
                </a:rPr>
                <a:t>90</a:t>
              </a:r>
              <a:endParaRPr lang="en-US" altLang="en-US" sz="1350"/>
            </a:p>
          </p:txBody>
        </p:sp>
        <p:sp>
          <p:nvSpPr>
            <p:cNvPr id="62" name="Line 42">
              <a:extLst>
                <a:ext uri="{FF2B5EF4-FFF2-40B4-BE49-F238E27FC236}">
                  <a16:creationId xmlns:a16="http://schemas.microsoft.com/office/drawing/2014/main" id="{B3EC7467-5FAD-E365-C752-370499C2CE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83488" y="5348288"/>
              <a:ext cx="0" cy="21272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63" name="Line 43">
              <a:extLst>
                <a:ext uri="{FF2B5EF4-FFF2-40B4-BE49-F238E27FC236}">
                  <a16:creationId xmlns:a16="http://schemas.microsoft.com/office/drawing/2014/main" id="{79C7C994-A90A-D0C1-5757-007628BB6B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08775" y="5091113"/>
              <a:ext cx="0" cy="33813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64" name="Line 44">
              <a:extLst>
                <a:ext uri="{FF2B5EF4-FFF2-40B4-BE49-F238E27FC236}">
                  <a16:creationId xmlns:a16="http://schemas.microsoft.com/office/drawing/2014/main" id="{1D81294B-D48A-3237-32F9-EBD2D383D9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67450" y="4960938"/>
              <a:ext cx="0" cy="33813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65" name="Line 45">
              <a:extLst>
                <a:ext uri="{FF2B5EF4-FFF2-40B4-BE49-F238E27FC236}">
                  <a16:creationId xmlns:a16="http://schemas.microsoft.com/office/drawing/2014/main" id="{44DC1B96-6230-3F81-21C4-2AC1C9034E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15000" y="4665663"/>
              <a:ext cx="0" cy="34131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66" name="Line 46">
              <a:extLst>
                <a:ext uri="{FF2B5EF4-FFF2-40B4-BE49-F238E27FC236}">
                  <a16:creationId xmlns:a16="http://schemas.microsoft.com/office/drawing/2014/main" id="{F8995B58-9E16-FA88-1A3F-790FEFC346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56175" y="3725863"/>
              <a:ext cx="0" cy="34131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67" name="Rectangle 47">
              <a:extLst>
                <a:ext uri="{FF2B5EF4-FFF2-40B4-BE49-F238E27FC236}">
                  <a16:creationId xmlns:a16="http://schemas.microsoft.com/office/drawing/2014/main" id="{2F0A13BE-ED42-ED0B-D1FB-3CFB82108F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126064" y="3631987"/>
              <a:ext cx="907768" cy="276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200" dirty="0">
                  <a:solidFill>
                    <a:srgbClr val="000000"/>
                  </a:solidFill>
                </a:rPr>
                <a:t>Current (</a:t>
              </a:r>
              <a:endParaRPr lang="en-US" altLang="en-US" sz="1350" dirty="0"/>
            </a:p>
          </p:txBody>
        </p:sp>
        <p:sp>
          <p:nvSpPr>
            <p:cNvPr id="68" name="Rectangle 48">
              <a:extLst>
                <a:ext uri="{FF2B5EF4-FFF2-40B4-BE49-F238E27FC236}">
                  <a16:creationId xmlns:a16="http://schemas.microsoft.com/office/drawing/2014/main" id="{C4A746BA-4E21-F453-3F5D-FA66384F28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51459" y="3155736"/>
              <a:ext cx="132084" cy="276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200">
                  <a:solidFill>
                    <a:srgbClr val="000000"/>
                  </a:solidFill>
                  <a:latin typeface="Symbol" panose="05050102010706020507" pitchFamily="18" charset="2"/>
                </a:rPr>
                <a:t>m</a:t>
              </a:r>
              <a:endParaRPr lang="en-US" altLang="en-US" sz="1350"/>
            </a:p>
          </p:txBody>
        </p:sp>
        <p:sp>
          <p:nvSpPr>
            <p:cNvPr id="69" name="Rectangle 49">
              <a:extLst>
                <a:ext uri="{FF2B5EF4-FFF2-40B4-BE49-F238E27FC236}">
                  <a16:creationId xmlns:a16="http://schemas.microsoft.com/office/drawing/2014/main" id="{B289013F-68F4-5935-389D-8752B35D43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13340" y="3012862"/>
              <a:ext cx="230544" cy="276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200" dirty="0">
                  <a:solidFill>
                    <a:srgbClr val="000000"/>
                  </a:solidFill>
                </a:rPr>
                <a:t>A)</a:t>
              </a:r>
              <a:endParaRPr lang="en-US" altLang="en-US" sz="1350" dirty="0"/>
            </a:p>
          </p:txBody>
        </p:sp>
        <p:sp>
          <p:nvSpPr>
            <p:cNvPr id="70" name="Rectangle 50">
              <a:extLst>
                <a:ext uri="{FF2B5EF4-FFF2-40B4-BE49-F238E27FC236}">
                  <a16:creationId xmlns:a16="http://schemas.microsoft.com/office/drawing/2014/main" id="{5BAB4AE4-B8F4-6DD1-EFCD-6A12C9829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4863" y="6432550"/>
              <a:ext cx="1091339" cy="276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200" dirty="0">
                  <a:solidFill>
                    <a:srgbClr val="000000"/>
                  </a:solidFill>
                </a:rPr>
                <a:t>Time (min)</a:t>
              </a:r>
              <a:endParaRPr lang="en-US" altLang="en-US" sz="1350" dirty="0"/>
            </a:p>
          </p:txBody>
        </p:sp>
        <p:sp>
          <p:nvSpPr>
            <p:cNvPr id="71" name="Rectangle 51">
              <a:extLst>
                <a:ext uri="{FF2B5EF4-FFF2-40B4-BE49-F238E27FC236}">
                  <a16:creationId xmlns:a16="http://schemas.microsoft.com/office/drawing/2014/main" id="{C0CFEDBA-BF31-7A6A-907E-D154B3D03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8675" y="5011738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72" name="Rectangle 52">
              <a:extLst>
                <a:ext uri="{FF2B5EF4-FFF2-40B4-BE49-F238E27FC236}">
                  <a16:creationId xmlns:a16="http://schemas.microsoft.com/office/drawing/2014/main" id="{12DCA8F3-1FF2-8FA9-B6BD-E21864F78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5213" y="5157789"/>
              <a:ext cx="129681" cy="138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00">
                  <a:solidFill>
                    <a:srgbClr val="000000"/>
                  </a:solidFill>
                </a:rPr>
                <a:t>10</a:t>
              </a:r>
              <a:endParaRPr lang="en-US" altLang="en-US" sz="1350"/>
            </a:p>
          </p:txBody>
        </p:sp>
        <p:sp>
          <p:nvSpPr>
            <p:cNvPr id="73" name="Line 53">
              <a:extLst>
                <a:ext uri="{FF2B5EF4-FFF2-40B4-BE49-F238E27FC236}">
                  <a16:creationId xmlns:a16="http://schemas.microsoft.com/office/drawing/2014/main" id="{DDF4626B-9CCE-02AF-466C-E23D0FE45E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59013" y="5257801"/>
              <a:ext cx="0" cy="34131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74" name="Rectangle 54">
              <a:extLst>
                <a:ext uri="{FF2B5EF4-FFF2-40B4-BE49-F238E27FC236}">
                  <a16:creationId xmlns:a16="http://schemas.microsoft.com/office/drawing/2014/main" id="{1E902CFE-8499-43F1-6F25-637AECA59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2526" y="1670051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75" name="Rectangle 55">
              <a:extLst>
                <a:ext uri="{FF2B5EF4-FFF2-40B4-BE49-F238E27FC236}">
                  <a16:creationId xmlns:a16="http://schemas.microsoft.com/office/drawing/2014/main" id="{106B0C75-F19C-2724-3F19-5828DA7FE7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7475" y="1816100"/>
              <a:ext cx="129681" cy="138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00">
                  <a:solidFill>
                    <a:srgbClr val="000000"/>
                  </a:solidFill>
                </a:rPr>
                <a:t>20</a:t>
              </a:r>
              <a:endParaRPr lang="en-US" altLang="en-US" sz="1350"/>
            </a:p>
          </p:txBody>
        </p:sp>
        <p:sp>
          <p:nvSpPr>
            <p:cNvPr id="76" name="Line 56">
              <a:extLst>
                <a:ext uri="{FF2B5EF4-FFF2-40B4-BE49-F238E27FC236}">
                  <a16:creationId xmlns:a16="http://schemas.microsoft.com/office/drawing/2014/main" id="{6E2F692F-250A-33F5-CD0F-D2F5F28721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84613" y="1892301"/>
              <a:ext cx="0" cy="33813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77" name="Rectangle 57">
              <a:extLst>
                <a:ext uri="{FF2B5EF4-FFF2-40B4-BE49-F238E27FC236}">
                  <a16:creationId xmlns:a16="http://schemas.microsoft.com/office/drawing/2014/main" id="{7A265FC4-B7F0-E970-361E-47310DF6D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9013" y="3508376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78" name="Rectangle 58">
              <a:extLst>
                <a:ext uri="{FF2B5EF4-FFF2-40B4-BE49-F238E27FC236}">
                  <a16:creationId xmlns:a16="http://schemas.microsoft.com/office/drawing/2014/main" id="{66AAC011-E802-7590-09D2-912BA1706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5550" y="3654425"/>
              <a:ext cx="129681" cy="138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00" dirty="0">
                  <a:solidFill>
                    <a:srgbClr val="000000"/>
                  </a:solidFill>
                </a:rPr>
                <a:t>30</a:t>
              </a:r>
              <a:endParaRPr lang="en-US" altLang="en-US" sz="1350" dirty="0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361E20DF-7A2E-71EE-0461-351F38FDA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2126" y="4446589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80" name="Rectangle 60">
              <a:extLst>
                <a:ext uri="{FF2B5EF4-FFF2-40B4-BE49-F238E27FC236}">
                  <a16:creationId xmlns:a16="http://schemas.microsoft.com/office/drawing/2014/main" id="{5D89684B-AF88-5ADD-CE50-093A30C35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7075" y="4591052"/>
              <a:ext cx="129681" cy="138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00">
                  <a:solidFill>
                    <a:srgbClr val="000000"/>
                  </a:solidFill>
                </a:rPr>
                <a:t>40</a:t>
              </a:r>
              <a:endParaRPr lang="en-US" altLang="en-US" sz="1350"/>
            </a:p>
          </p:txBody>
        </p:sp>
        <p:sp>
          <p:nvSpPr>
            <p:cNvPr id="81" name="Rectangle 61">
              <a:extLst>
                <a:ext uri="{FF2B5EF4-FFF2-40B4-BE49-F238E27FC236}">
                  <a16:creationId xmlns:a16="http://schemas.microsoft.com/office/drawing/2014/main" id="{3811841F-A96C-E483-4A75-999E7A19C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5688" y="4741864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82" name="Rectangle 62">
              <a:extLst>
                <a:ext uri="{FF2B5EF4-FFF2-40B4-BE49-F238E27FC236}">
                  <a16:creationId xmlns:a16="http://schemas.microsoft.com/office/drawing/2014/main" id="{49F0DBEB-7010-03DE-BE2F-19B37B97F0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0638" y="4886327"/>
              <a:ext cx="129681" cy="138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00">
                  <a:solidFill>
                    <a:srgbClr val="000000"/>
                  </a:solidFill>
                </a:rPr>
                <a:t>50</a:t>
              </a:r>
              <a:endParaRPr lang="en-US" altLang="en-US" sz="1350"/>
            </a:p>
          </p:txBody>
        </p:sp>
        <p:sp>
          <p:nvSpPr>
            <p:cNvPr id="83" name="Rectangle 63">
              <a:extLst>
                <a:ext uri="{FF2B5EF4-FFF2-40B4-BE49-F238E27FC236}">
                  <a16:creationId xmlns:a16="http://schemas.microsoft.com/office/drawing/2014/main" id="{7E6BE747-684E-56C5-B262-B64CF1CDE2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5950" y="4957763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B1367AA9-8F5E-7D5A-7CCE-81EE6BCB4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5103813"/>
              <a:ext cx="129681" cy="138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00">
                  <a:solidFill>
                    <a:srgbClr val="000000"/>
                  </a:solidFill>
                </a:rPr>
                <a:t>70</a:t>
              </a:r>
              <a:endParaRPr lang="en-US" altLang="en-US" sz="1350"/>
            </a:p>
          </p:txBody>
        </p:sp>
        <p:sp>
          <p:nvSpPr>
            <p:cNvPr id="85" name="Rectangle 65">
              <a:extLst>
                <a:ext uri="{FF2B5EF4-FFF2-40B4-BE49-F238E27FC236}">
                  <a16:creationId xmlns:a16="http://schemas.microsoft.com/office/drawing/2014/main" id="{705C13FB-97D0-0668-D320-F92642047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2888" y="4872037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73B01165-9C89-6443-EC0C-DB50E154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7838" y="5016500"/>
              <a:ext cx="129681" cy="138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00">
                  <a:solidFill>
                    <a:srgbClr val="000000"/>
                  </a:solidFill>
                </a:rPr>
                <a:t>60</a:t>
              </a:r>
              <a:endParaRPr lang="en-US" altLang="en-US" sz="1350"/>
            </a:p>
          </p:txBody>
        </p:sp>
        <p:sp>
          <p:nvSpPr>
            <p:cNvPr id="87" name="Line 67">
              <a:extLst>
                <a:ext uri="{FF2B5EF4-FFF2-40B4-BE49-F238E27FC236}">
                  <a16:creationId xmlns:a16="http://schemas.microsoft.com/office/drawing/2014/main" id="{D9126C26-469C-6C61-45C5-35DCBC3FBE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72313" y="5165726"/>
              <a:ext cx="0" cy="34131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88" name="Freeform 68">
              <a:extLst>
                <a:ext uri="{FF2B5EF4-FFF2-40B4-BE49-F238E27FC236}">
                  <a16:creationId xmlns:a16="http://schemas.microsoft.com/office/drawing/2014/main" id="{3B8CED79-096D-A172-9CB0-F62575421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0213" y="2820988"/>
              <a:ext cx="2276475" cy="1722438"/>
            </a:xfrm>
            <a:custGeom>
              <a:avLst/>
              <a:gdLst>
                <a:gd name="T0" fmla="*/ 0 w 1434"/>
                <a:gd name="T1" fmla="*/ 0 h 1085"/>
                <a:gd name="T2" fmla="*/ 1434 w 1434"/>
                <a:gd name="T3" fmla="*/ 0 h 1085"/>
                <a:gd name="T4" fmla="*/ 1434 w 1434"/>
                <a:gd name="T5" fmla="*/ 1085 h 1085"/>
                <a:gd name="T6" fmla="*/ 0 w 1434"/>
                <a:gd name="T7" fmla="*/ 1085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34" h="1085">
                  <a:moveTo>
                    <a:pt x="0" y="0"/>
                  </a:moveTo>
                  <a:lnTo>
                    <a:pt x="1434" y="0"/>
                  </a:lnTo>
                  <a:lnTo>
                    <a:pt x="1434" y="1085"/>
                  </a:lnTo>
                  <a:lnTo>
                    <a:pt x="0" y="1085"/>
                  </a:lnTo>
                </a:path>
              </a:pathLst>
            </a:cu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89" name="Line 69">
              <a:extLst>
                <a:ext uri="{FF2B5EF4-FFF2-40B4-BE49-F238E27FC236}">
                  <a16:creationId xmlns:a16="http://schemas.microsoft.com/office/drawing/2014/main" id="{C0B01A99-8683-FE9D-7E78-5009968487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80213" y="2820988"/>
              <a:ext cx="0" cy="172243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90" name="Line 70">
              <a:extLst>
                <a:ext uri="{FF2B5EF4-FFF2-40B4-BE49-F238E27FC236}">
                  <a16:creationId xmlns:a16="http://schemas.microsoft.com/office/drawing/2014/main" id="{95E33CE6-B895-F563-3F3F-6FA0FB29E5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64413" y="5049838"/>
              <a:ext cx="0" cy="49530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91" name="Rectangle 71">
              <a:extLst>
                <a:ext uri="{FF2B5EF4-FFF2-40B4-BE49-F238E27FC236}">
                  <a16:creationId xmlns:a16="http://schemas.microsoft.com/office/drawing/2014/main" id="{EB68083A-1AEF-A643-A52F-67B31D8A4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5675" y="4838701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92" name="Rectangle 72">
              <a:extLst>
                <a:ext uri="{FF2B5EF4-FFF2-40B4-BE49-F238E27FC236}">
                  <a16:creationId xmlns:a16="http://schemas.microsoft.com/office/drawing/2014/main" id="{F3953A39-1C3A-202C-31B3-7BC071C10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25" y="4984751"/>
              <a:ext cx="129681" cy="138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00">
                  <a:solidFill>
                    <a:srgbClr val="000000"/>
                  </a:solidFill>
                </a:rPr>
                <a:t>80</a:t>
              </a:r>
              <a:endParaRPr lang="en-US" altLang="en-US" sz="1350"/>
            </a:p>
          </p:txBody>
        </p:sp>
        <p:sp>
          <p:nvSpPr>
            <p:cNvPr id="105" name="Line 85">
              <a:extLst>
                <a:ext uri="{FF2B5EF4-FFF2-40B4-BE49-F238E27FC236}">
                  <a16:creationId xmlns:a16="http://schemas.microsoft.com/office/drawing/2014/main" id="{0346E96A-8B20-812B-E763-6FF25D317F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55100" y="4567238"/>
              <a:ext cx="0" cy="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106" name="Rectangle 86">
              <a:extLst>
                <a:ext uri="{FF2B5EF4-FFF2-40B4-BE49-F238E27FC236}">
                  <a16:creationId xmlns:a16="http://schemas.microsoft.com/office/drawing/2014/main" id="{2CD6AE62-3B67-E249-1B3C-CFE75BEFF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8538" y="3714751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107" name="Rectangle 87">
              <a:extLst>
                <a:ext uri="{FF2B5EF4-FFF2-40B4-BE49-F238E27FC236}">
                  <a16:creationId xmlns:a16="http://schemas.microsoft.com/office/drawing/2014/main" id="{D831BF31-04CD-B126-D9EA-0CA9EDDFEB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7775" y="3870327"/>
              <a:ext cx="144090" cy="155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75">
                  <a:solidFill>
                    <a:srgbClr val="000000"/>
                  </a:solidFill>
                </a:rPr>
                <a:t>90</a:t>
              </a:r>
              <a:endParaRPr lang="en-US" altLang="en-US" sz="1350"/>
            </a:p>
          </p:txBody>
        </p:sp>
        <p:sp>
          <p:nvSpPr>
            <p:cNvPr id="108" name="Line 88">
              <a:extLst>
                <a:ext uri="{FF2B5EF4-FFF2-40B4-BE49-F238E27FC236}">
                  <a16:creationId xmlns:a16="http://schemas.microsoft.com/office/drawing/2014/main" id="{A49F75FF-A06A-46BA-BD05-35145999FF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34425" y="3968751"/>
              <a:ext cx="0" cy="28257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109" name="Line 89">
              <a:extLst>
                <a:ext uri="{FF2B5EF4-FFF2-40B4-BE49-F238E27FC236}">
                  <a16:creationId xmlns:a16="http://schemas.microsoft.com/office/drawing/2014/main" id="{DC975CBB-5040-D8BC-1E35-6104EF1445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26313" y="3135313"/>
              <a:ext cx="0" cy="28098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110" name="Rectangle 90">
              <a:extLst>
                <a:ext uri="{FF2B5EF4-FFF2-40B4-BE49-F238E27FC236}">
                  <a16:creationId xmlns:a16="http://schemas.microsoft.com/office/drawing/2014/main" id="{829E4C50-9586-2D6C-4C7C-07045DE59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0589" y="2890837"/>
              <a:ext cx="280977" cy="242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>
                  <a:solidFill>
                    <a:srgbClr val="000000"/>
                  </a:solidFill>
                </a:rPr>
                <a:t>DP</a:t>
              </a:r>
              <a:endParaRPr lang="en-US" altLang="en-US" sz="1350"/>
            </a:p>
          </p:txBody>
        </p:sp>
        <p:sp>
          <p:nvSpPr>
            <p:cNvPr id="111" name="Rectangle 91">
              <a:extLst>
                <a:ext uri="{FF2B5EF4-FFF2-40B4-BE49-F238E27FC236}">
                  <a16:creationId xmlns:a16="http://schemas.microsoft.com/office/drawing/2014/main" id="{F3B9E249-48EB-21E7-0094-342C71007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5" y="3046413"/>
              <a:ext cx="144090" cy="155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675">
                  <a:solidFill>
                    <a:srgbClr val="000000"/>
                  </a:solidFill>
                </a:rPr>
                <a:t>80</a:t>
              </a:r>
              <a:endParaRPr lang="en-US" altLang="en-US" sz="1350"/>
            </a:p>
          </p:txBody>
        </p: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085BB337-C5D0-0280-1AB0-B2FF76F2FD94}"/>
                </a:ext>
              </a:extLst>
            </p:cNvPr>
            <p:cNvCxnSpPr>
              <a:stCxn id="88" idx="3"/>
              <a:endCxn id="88" idx="2"/>
            </p:cNvCxnSpPr>
            <p:nvPr/>
          </p:nvCxnSpPr>
          <p:spPr>
            <a:xfrm>
              <a:off x="6780213" y="4543426"/>
              <a:ext cx="227647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8003234-B8A3-9CA3-C6DE-A5F68B201406}"/>
              </a:ext>
            </a:extLst>
          </p:cNvPr>
          <p:cNvSpPr txBox="1"/>
          <p:nvPr/>
        </p:nvSpPr>
        <p:spPr>
          <a:xfrm>
            <a:off x="5969566" y="2974992"/>
            <a:ext cx="30394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 err="1">
                <a:solidFill>
                  <a:schemeClr val="tx1"/>
                </a:solidFill>
              </a:rPr>
              <a:t>SweetSep</a:t>
            </a:r>
            <a:r>
              <a:rPr lang="de-DE" sz="1400" dirty="0">
                <a:solidFill>
                  <a:schemeClr val="tx1"/>
                </a:solidFill>
              </a:rPr>
              <a:t> AEX20</a:t>
            </a:r>
            <a:r>
              <a:rPr lang="en-US" sz="1400" dirty="0">
                <a:solidFill>
                  <a:schemeClr val="tx1"/>
                </a:solidFill>
              </a:rPr>
              <a:t>0</a:t>
            </a:r>
            <a:br>
              <a:rPr lang="en-US" sz="1400" dirty="0"/>
            </a:br>
            <a:r>
              <a:rPr lang="en-US" sz="1400" dirty="0">
                <a:solidFill>
                  <a:schemeClr val="tx1"/>
                </a:solidFill>
              </a:rPr>
              <a:t>35°C Separation, 45°C Detection</a:t>
            </a:r>
            <a:endParaRPr lang="en-NL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25227-6E00-5CF0-684F-15632EE606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B10F-A758-4F14-8CC3-FAA75B2BE6EC}" type="slidenum">
              <a:rPr kumimoji="0" lang="nl-NL" alt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alt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491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82271-24B0-4730-5FF2-F00AF4419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12B4A1D2-3FE9-D0AD-F12A-DDF28E35BE3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339574" y="1340782"/>
            <a:ext cx="8397479" cy="479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4333E6-B942-3429-5F7B-F4610C2F36E8}"/>
              </a:ext>
            </a:extLst>
          </p:cNvPr>
          <p:cNvSpPr txBox="1"/>
          <p:nvPr/>
        </p:nvSpPr>
        <p:spPr>
          <a:xfrm>
            <a:off x="6222107" y="3887563"/>
            <a:ext cx="2177278" cy="2510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>
                <a:solidFill>
                  <a:srgbClr val="C00000"/>
                </a:solidFill>
              </a:rPr>
              <a:t>Mannitol</a:t>
            </a:r>
          </a:p>
          <a:p>
            <a:pPr marL="342900" indent="-342900">
              <a:buAutoNum type="arabicPeriod"/>
            </a:pPr>
            <a:r>
              <a:rPr lang="en-US" sz="1400" dirty="0"/>
              <a:t>Fucose</a:t>
            </a:r>
          </a:p>
          <a:p>
            <a:pPr marL="342900" indent="-342900">
              <a:buAutoNum type="arabicPeriod"/>
            </a:pPr>
            <a:r>
              <a:rPr lang="en-US" sz="1400" dirty="0"/>
              <a:t>Arabinose</a:t>
            </a:r>
          </a:p>
          <a:p>
            <a:pPr marL="342900" indent="-342900">
              <a:buAutoNum type="arabicPeriod"/>
            </a:pPr>
            <a:r>
              <a:rPr lang="en-US" sz="1400" dirty="0"/>
              <a:t>Rhamnose</a:t>
            </a:r>
          </a:p>
          <a:p>
            <a:pPr marL="342900" indent="-342900">
              <a:buAutoNum type="arabicPeriod"/>
            </a:pPr>
            <a:r>
              <a:rPr lang="en-US" sz="1400" dirty="0"/>
              <a:t>Galactose</a:t>
            </a:r>
          </a:p>
          <a:p>
            <a:pPr marL="342900" indent="-342900">
              <a:buAutoNum type="arabicPeriod"/>
            </a:pPr>
            <a:r>
              <a:rPr lang="en-US" sz="1400" dirty="0"/>
              <a:t>Sucrose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Glucose</a:t>
            </a:r>
          </a:p>
          <a:p>
            <a:pPr marL="342900" indent="-342900">
              <a:buAutoNum type="arabicPeriod"/>
            </a:pPr>
            <a:r>
              <a:rPr lang="en-US" sz="1400" dirty="0"/>
              <a:t>Xylose</a:t>
            </a:r>
          </a:p>
          <a:p>
            <a:pPr marL="342900" indent="-342900">
              <a:buAutoNum type="arabicPeriod"/>
            </a:pPr>
            <a:r>
              <a:rPr lang="en-US" sz="1400" dirty="0"/>
              <a:t>Mannose</a:t>
            </a:r>
          </a:p>
          <a:p>
            <a:pPr marL="342900" indent="-342900">
              <a:buAutoNum type="arabicPeriod"/>
            </a:pPr>
            <a:r>
              <a:rPr lang="en-US" sz="1400" dirty="0"/>
              <a:t>Fructose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rgbClr val="C00000"/>
                </a:solidFill>
              </a:rPr>
              <a:t>Ribose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EEDFA8B2-7C95-C069-F9EB-CF28551E0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85" y="913909"/>
            <a:ext cx="8073887" cy="1219200"/>
          </a:xfrm>
        </p:spPr>
        <p:txBody>
          <a:bodyPr/>
          <a:lstStyle/>
          <a:p>
            <a:r>
              <a:rPr lang="en-GB" dirty="0"/>
              <a:t>Carbohydrates from biomass hydrolysates</a:t>
            </a:r>
            <a:endParaRPr lang="en-NL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EDFC1FE-4162-9B5E-6BDE-32C42F53896B}"/>
              </a:ext>
            </a:extLst>
          </p:cNvPr>
          <p:cNvGrpSpPr/>
          <p:nvPr/>
        </p:nvGrpSpPr>
        <p:grpSpPr>
          <a:xfrm>
            <a:off x="917399" y="1767141"/>
            <a:ext cx="6329873" cy="2019443"/>
            <a:chOff x="917399" y="1767141"/>
            <a:chExt cx="6329873" cy="201944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23B6062-82DA-B5E8-F430-54DFB8E16A3F}"/>
                </a:ext>
              </a:extLst>
            </p:cNvPr>
            <p:cNvGrpSpPr/>
            <p:nvPr/>
          </p:nvGrpSpPr>
          <p:grpSpPr>
            <a:xfrm>
              <a:off x="1136119" y="1843286"/>
              <a:ext cx="6111153" cy="1943298"/>
              <a:chOff x="1094373" y="1847251"/>
              <a:chExt cx="6111153" cy="1943298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DC422FFE-3DF6-A0D2-08C0-80A2C3C1AA8A}"/>
                  </a:ext>
                </a:extLst>
              </p:cNvPr>
              <p:cNvGrpSpPr/>
              <p:nvPr/>
            </p:nvGrpSpPr>
            <p:grpSpPr>
              <a:xfrm>
                <a:off x="1146754" y="1847251"/>
                <a:ext cx="5641872" cy="1896606"/>
                <a:chOff x="1146754" y="1827858"/>
                <a:chExt cx="5641872" cy="1896606"/>
              </a:xfrm>
            </p:grpSpPr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6C6A0569-52BE-095B-EB9C-3AC0DE2224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4588" t="31939" r="42959"/>
                <a:stretch>
                  <a:fillRect/>
                </a:stretch>
              </p:blipFill>
              <p:spPr>
                <a:xfrm>
                  <a:off x="1239077" y="1827858"/>
                  <a:ext cx="5549549" cy="1867153"/>
                </a:xfrm>
                <a:prstGeom prst="rect">
                  <a:avLst/>
                </a:prstGeom>
              </p:spPr>
            </p:pic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867826C-4CB9-DF2C-720B-1CE40A4E947B}"/>
                    </a:ext>
                  </a:extLst>
                </p:cNvPr>
                <p:cNvSpPr/>
                <p:nvPr/>
              </p:nvSpPr>
              <p:spPr>
                <a:xfrm>
                  <a:off x="1146754" y="3491583"/>
                  <a:ext cx="5248842" cy="23288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FF7C92B-A3F8-5F5D-6877-2B88D24512FC}"/>
                  </a:ext>
                </a:extLst>
              </p:cNvPr>
              <p:cNvSpPr txBox="1"/>
              <p:nvPr/>
            </p:nvSpPr>
            <p:spPr>
              <a:xfrm>
                <a:off x="1094373" y="3421217"/>
                <a:ext cx="61111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+mj-lt"/>
                    <a:ea typeface="MingLiU" panose="020B0604030504040204" pitchFamily="49" charset="-120"/>
                    <a:cs typeface="Helvetica" panose="020B0604020202020204" pitchFamily="34" charset="0"/>
                  </a:rPr>
                  <a:t>  </a:t>
                </a:r>
                <a:r>
                  <a:rPr lang="en-GB" sz="1400" dirty="0">
                    <a:latin typeface="David" panose="020E0502060401010101" pitchFamily="34" charset="-79"/>
                    <a:ea typeface="MingLiU" panose="020B0604030504040204" pitchFamily="49" charset="-120"/>
                    <a:cs typeface="David" panose="020E0502060401010101" pitchFamily="34" charset="-79"/>
                  </a:rPr>
                  <a:t>0                             5    	                10                          15                           20      min   </a:t>
                </a:r>
                <a:endParaRPr lang="en-NL" sz="1400" dirty="0">
                  <a:latin typeface="David" panose="020E0502060401010101" pitchFamily="34" charset="-79"/>
                  <a:ea typeface="MingLiU" panose="020B0604030504040204" pitchFamily="49" charset="-120"/>
                  <a:cs typeface="David" panose="020E0502060401010101" pitchFamily="34" charset="-79"/>
                </a:endParaRPr>
              </a:p>
            </p:txBody>
          </p:sp>
        </p:grp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CFA829D-AF1B-46B4-ACD7-7AD3F68250E5}"/>
                </a:ext>
              </a:extLst>
            </p:cNvPr>
            <p:cNvCxnSpPr>
              <a:cxnSpLocks/>
            </p:cNvCxnSpPr>
            <p:nvPr/>
          </p:nvCxnSpPr>
          <p:spPr>
            <a:xfrm>
              <a:off x="1288499" y="1845356"/>
              <a:ext cx="12423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3CDB044-8135-B10B-14C2-661DB9D98BBD}"/>
                </a:ext>
              </a:extLst>
            </p:cNvPr>
            <p:cNvSpPr txBox="1"/>
            <p:nvPr/>
          </p:nvSpPr>
          <p:spPr>
            <a:xfrm>
              <a:off x="2393757" y="2766230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ea typeface="MingLiU" panose="02020509000000000000" pitchFamily="49" charset="-120"/>
                  <a:cs typeface="Arial" panose="020B0604020202020204" pitchFamily="34" charset="0"/>
                </a:rPr>
                <a:t>2</a:t>
              </a:r>
              <a:endParaRPr lang="en-NL" sz="1400" dirty="0">
                <a:ea typeface="MingLiU" panose="02020509000000000000" pitchFamily="49" charset="-120"/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5F297EB-8545-3B29-6613-75CA542DF22E}"/>
                </a:ext>
              </a:extLst>
            </p:cNvPr>
            <p:cNvSpPr txBox="1"/>
            <p:nvPr/>
          </p:nvSpPr>
          <p:spPr>
            <a:xfrm>
              <a:off x="3678584" y="2439019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ea typeface="MingLiU" panose="02020509000000000000" pitchFamily="49" charset="-120"/>
                  <a:cs typeface="Arial" panose="020B0604020202020204" pitchFamily="34" charset="0"/>
                </a:rPr>
                <a:t>4,3</a:t>
              </a:r>
              <a:endParaRPr lang="en-NL" sz="1400" dirty="0">
                <a:ea typeface="MingLiU" panose="02020509000000000000" pitchFamily="49" charset="-120"/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E9E290-658C-0970-92FE-752BEEF63484}"/>
                </a:ext>
              </a:extLst>
            </p:cNvPr>
            <p:cNvSpPr txBox="1"/>
            <p:nvPr/>
          </p:nvSpPr>
          <p:spPr>
            <a:xfrm>
              <a:off x="4454442" y="2400723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ea typeface="MingLiU" panose="02020509000000000000" pitchFamily="49" charset="-120"/>
                  <a:cs typeface="Arial" panose="020B0604020202020204" pitchFamily="34" charset="0"/>
                </a:rPr>
                <a:t>5</a:t>
              </a:r>
              <a:endParaRPr lang="en-NL" sz="1400" dirty="0">
                <a:ea typeface="MingLiU" panose="02020509000000000000" pitchFamily="49" charset="-120"/>
                <a:cs typeface="Arial" panose="020B0604020202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6699158-FB1D-7471-7011-AB86A174AFCC}"/>
                </a:ext>
              </a:extLst>
            </p:cNvPr>
            <p:cNvSpPr txBox="1"/>
            <p:nvPr/>
          </p:nvSpPr>
          <p:spPr>
            <a:xfrm>
              <a:off x="4879427" y="2010863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ea typeface="MingLiU" panose="02020509000000000000" pitchFamily="49" charset="-120"/>
                  <a:cs typeface="Arial" panose="020B0604020202020204" pitchFamily="34" charset="0"/>
                </a:rPr>
                <a:t>7,6</a:t>
              </a:r>
              <a:endParaRPr lang="en-NL" sz="1400" dirty="0">
                <a:ea typeface="MingLiU" panose="02020509000000000000" pitchFamily="49" charset="-12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48A6B3-F270-209C-9F79-430E1FC1E4DA}"/>
                </a:ext>
              </a:extLst>
            </p:cNvPr>
            <p:cNvSpPr txBox="1"/>
            <p:nvPr/>
          </p:nvSpPr>
          <p:spPr>
            <a:xfrm>
              <a:off x="5635001" y="2211433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ea typeface="MingLiU" panose="02020509000000000000" pitchFamily="49" charset="-120"/>
                  <a:cs typeface="Arial" panose="020B0604020202020204" pitchFamily="34" charset="0"/>
                </a:rPr>
                <a:t>8</a:t>
              </a:r>
              <a:endParaRPr lang="en-NL" sz="1400" dirty="0">
                <a:ea typeface="MingLiU" panose="02020509000000000000" pitchFamily="49" charset="-12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438E224-AC56-5C28-747D-B8A3548AB0D2}"/>
                </a:ext>
              </a:extLst>
            </p:cNvPr>
            <p:cNvSpPr txBox="1"/>
            <p:nvPr/>
          </p:nvSpPr>
          <p:spPr>
            <a:xfrm>
              <a:off x="5890558" y="224342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ea typeface="MingLiU" panose="02020509000000000000" pitchFamily="49" charset="-120"/>
                  <a:cs typeface="Arial" panose="020B0604020202020204" pitchFamily="34" charset="0"/>
                </a:rPr>
                <a:t>9</a:t>
              </a:r>
              <a:endParaRPr lang="en-NL" sz="1400" dirty="0">
                <a:ea typeface="MingLiU" panose="02020509000000000000" pitchFamily="49" charset="-120"/>
                <a:cs typeface="Arial" panose="020B0604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4792495-BB58-8838-9F51-EAF82682D028}"/>
                </a:ext>
              </a:extLst>
            </p:cNvPr>
            <p:cNvSpPr txBox="1"/>
            <p:nvPr/>
          </p:nvSpPr>
          <p:spPr>
            <a:xfrm>
              <a:off x="6325667" y="262046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ea typeface="MingLiU" panose="02020509000000000000" pitchFamily="49" charset="-120"/>
                  <a:cs typeface="Arial" panose="020B0604020202020204" pitchFamily="34" charset="0"/>
                </a:rPr>
                <a:t>10</a:t>
              </a:r>
              <a:endParaRPr lang="en-NL" sz="1400" dirty="0">
                <a:ea typeface="MingLiU" panose="02020509000000000000" pitchFamily="49" charset="-12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9354CE-4405-17DF-0592-EF15C2DFDAE7}"/>
                </a:ext>
              </a:extLst>
            </p:cNvPr>
            <p:cNvSpPr txBox="1"/>
            <p:nvPr/>
          </p:nvSpPr>
          <p:spPr>
            <a:xfrm>
              <a:off x="1936746" y="1786495"/>
              <a:ext cx="25543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err="1"/>
                <a:t>Thermo</a:t>
              </a:r>
              <a:r>
                <a:rPr lang="en-GB" sz="1600" dirty="0"/>
                <a:t> Scientific</a:t>
              </a:r>
            </a:p>
            <a:p>
              <a:r>
                <a:rPr lang="en-GB" sz="1600" dirty="0" err="1">
                  <a:solidFill>
                    <a:schemeClr val="tx2"/>
                  </a:solidFill>
                </a:rPr>
                <a:t>CarboPack</a:t>
              </a:r>
              <a:r>
                <a:rPr lang="en-GB" sz="1600" dirty="0">
                  <a:solidFill>
                    <a:schemeClr val="tx2"/>
                  </a:solidFill>
                </a:rPr>
                <a:t>™ PA20</a:t>
              </a:r>
              <a:endParaRPr lang="en-NL" sz="1600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554D206-2C24-B399-CA6D-2ABB5A6F8BAF}"/>
                </a:ext>
              </a:extLst>
            </p:cNvPr>
            <p:cNvSpPr txBox="1"/>
            <p:nvPr/>
          </p:nvSpPr>
          <p:spPr>
            <a:xfrm>
              <a:off x="917399" y="1767141"/>
              <a:ext cx="874643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latin typeface="David" panose="020E0502060401010101" pitchFamily="34" charset="-79"/>
                  <a:cs typeface="David" panose="020E0502060401010101" pitchFamily="34" charset="-79"/>
                </a:rPr>
                <a:t>60</a:t>
              </a:r>
            </a:p>
            <a:p>
              <a:endParaRPr lang="en-GB" sz="1400" dirty="0">
                <a:latin typeface="David" panose="020E0502060401010101" pitchFamily="34" charset="-79"/>
                <a:cs typeface="David" panose="020E0502060401010101" pitchFamily="34" charset="-79"/>
              </a:endParaRPr>
            </a:p>
            <a:p>
              <a:endParaRPr lang="en-GB" sz="1400" dirty="0">
                <a:latin typeface="David" panose="020E0502060401010101" pitchFamily="34" charset="-79"/>
                <a:cs typeface="David" panose="020E0502060401010101" pitchFamily="34" charset="-79"/>
              </a:endParaRPr>
            </a:p>
            <a:p>
              <a:r>
                <a:rPr lang="en-GB" sz="1400" dirty="0" err="1">
                  <a:latin typeface="David" panose="020E0502060401010101" pitchFamily="34" charset="-79"/>
                  <a:cs typeface="David" panose="020E0502060401010101" pitchFamily="34" charset="-79"/>
                </a:rPr>
                <a:t>nC</a:t>
              </a:r>
              <a:endParaRPr lang="en-GB" sz="1400" dirty="0">
                <a:latin typeface="David" panose="020E0502060401010101" pitchFamily="34" charset="-79"/>
                <a:cs typeface="David" panose="020E0502060401010101" pitchFamily="34" charset="-79"/>
              </a:endParaRPr>
            </a:p>
            <a:p>
              <a:endParaRPr lang="en-GB" sz="1400" dirty="0">
                <a:latin typeface="David" panose="020E0502060401010101" pitchFamily="34" charset="-79"/>
                <a:cs typeface="David" panose="020E0502060401010101" pitchFamily="34" charset="-79"/>
              </a:endParaRPr>
            </a:p>
            <a:p>
              <a:endParaRPr lang="en-GB" sz="1400" dirty="0">
                <a:latin typeface="David" panose="020E0502060401010101" pitchFamily="34" charset="-79"/>
                <a:cs typeface="David" panose="020E0502060401010101" pitchFamily="34" charset="-79"/>
              </a:endParaRPr>
            </a:p>
            <a:p>
              <a:endParaRPr lang="en-GB" sz="1400" dirty="0">
                <a:latin typeface="David" panose="020E0502060401010101" pitchFamily="34" charset="-79"/>
                <a:cs typeface="David" panose="020E0502060401010101" pitchFamily="34" charset="-79"/>
              </a:endParaRPr>
            </a:p>
            <a:p>
              <a:r>
                <a:rPr lang="en-GB" sz="1400" dirty="0">
                  <a:latin typeface="David" panose="020E0502060401010101" pitchFamily="34" charset="-79"/>
                  <a:cs typeface="David" panose="020E0502060401010101" pitchFamily="34" charset="-79"/>
                </a:rPr>
                <a:t> 8</a:t>
              </a:r>
              <a:endParaRPr lang="en-NL" sz="1400" dirty="0"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A87D8DB-C546-9B07-B15F-86D0D08B8E07}"/>
              </a:ext>
            </a:extLst>
          </p:cNvPr>
          <p:cNvGrpSpPr/>
          <p:nvPr/>
        </p:nvGrpSpPr>
        <p:grpSpPr>
          <a:xfrm>
            <a:off x="391380" y="3796881"/>
            <a:ext cx="6843081" cy="3034782"/>
            <a:chOff x="404191" y="3786584"/>
            <a:chExt cx="6843081" cy="3034782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9111D799-8B31-6D83-A681-71FDAAC3961C}"/>
                </a:ext>
              </a:extLst>
            </p:cNvPr>
            <p:cNvGrpSpPr/>
            <p:nvPr/>
          </p:nvGrpSpPr>
          <p:grpSpPr>
            <a:xfrm>
              <a:off x="404191" y="3786584"/>
              <a:ext cx="4220459" cy="3034782"/>
              <a:chOff x="404191" y="3786584"/>
              <a:chExt cx="4220459" cy="303478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00A5CA1-F6FF-B089-EAE1-03BA6F51A524}"/>
                  </a:ext>
                </a:extLst>
              </p:cNvPr>
              <p:cNvSpPr/>
              <p:nvPr/>
            </p:nvSpPr>
            <p:spPr>
              <a:xfrm>
                <a:off x="404191" y="6482812"/>
                <a:ext cx="321804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226C3B76-7474-C556-B88A-7E81A9B51281}"/>
                  </a:ext>
                </a:extLst>
              </p:cNvPr>
              <p:cNvGrpSpPr/>
              <p:nvPr/>
            </p:nvGrpSpPr>
            <p:grpSpPr>
              <a:xfrm>
                <a:off x="917399" y="4116531"/>
                <a:ext cx="3707251" cy="2214692"/>
                <a:chOff x="913296" y="4094949"/>
                <a:chExt cx="3707251" cy="2214692"/>
              </a:xfrm>
            </p:grpSpPr>
            <p:pic>
              <p:nvPicPr>
                <p:cNvPr id="2" name="Picture 1" descr="A graph of a person's pulse&#10;&#10;Description automatically generated">
                  <a:extLst>
                    <a:ext uri="{FF2B5EF4-FFF2-40B4-BE49-F238E27FC236}">
                      <a16:creationId xmlns:a16="http://schemas.microsoft.com/office/drawing/2014/main" id="{5B06CFE2-9278-15F6-DDF0-135C9D4085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183" t="46504" r="57827" b="22305"/>
                <a:stretch>
                  <a:fillRect/>
                </a:stretch>
              </p:blipFill>
              <p:spPr>
                <a:xfrm>
                  <a:off x="1288499" y="4094949"/>
                  <a:ext cx="3165943" cy="2205831"/>
                </a:xfrm>
                <a:prstGeom prst="rect">
                  <a:avLst/>
                </a:prstGeom>
              </p:spPr>
            </p:pic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0E53AF4-EFE9-53C7-13E3-7E1DAD17E2BD}"/>
                    </a:ext>
                  </a:extLst>
                </p:cNvPr>
                <p:cNvSpPr txBox="1"/>
                <p:nvPr/>
              </p:nvSpPr>
              <p:spPr>
                <a:xfrm>
                  <a:off x="913296" y="4660732"/>
                  <a:ext cx="874643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200" dirty="0">
                      <a:cs typeface="Arial" panose="020B0604020202020204" pitchFamily="34" charset="0"/>
                    </a:rPr>
                    <a:t>1.0</a:t>
                  </a:r>
                </a:p>
                <a:p>
                  <a:endParaRPr lang="en-GB" sz="1200" dirty="0">
                    <a:cs typeface="Arial" panose="020B0604020202020204" pitchFamily="34" charset="0"/>
                  </a:endParaRPr>
                </a:p>
                <a:p>
                  <a:endParaRPr lang="en-GB" sz="1200" dirty="0">
                    <a:cs typeface="Arial" panose="020B0604020202020204" pitchFamily="34" charset="0"/>
                  </a:endParaRPr>
                </a:p>
                <a:p>
                  <a:endParaRPr lang="en-GB" sz="1200" dirty="0">
                    <a:cs typeface="Arial" panose="020B0604020202020204" pitchFamily="34" charset="0"/>
                  </a:endParaRPr>
                </a:p>
                <a:p>
                  <a:endParaRPr lang="en-GB" sz="1200" dirty="0">
                    <a:cs typeface="Arial" panose="020B0604020202020204" pitchFamily="34" charset="0"/>
                  </a:endParaRPr>
                </a:p>
                <a:p>
                  <a:endParaRPr lang="en-GB" sz="1200" dirty="0">
                    <a:cs typeface="Arial" panose="020B0604020202020204" pitchFamily="34" charset="0"/>
                  </a:endParaRPr>
                </a:p>
                <a:p>
                  <a:endParaRPr lang="en-GB" sz="1200" dirty="0">
                    <a:cs typeface="Arial" panose="020B0604020202020204" pitchFamily="34" charset="0"/>
                  </a:endParaRPr>
                </a:p>
                <a:p>
                  <a:r>
                    <a:rPr lang="en-GB" sz="1200" dirty="0">
                      <a:cs typeface="Arial" panose="020B0604020202020204" pitchFamily="34" charset="0"/>
                    </a:rPr>
                    <a:t> 0</a:t>
                  </a:r>
                  <a:endParaRPr lang="en-NL" sz="1200" dirty="0"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33FCC353-D175-5D78-DBD3-F87697FF0FCB}"/>
                    </a:ext>
                  </a:extLst>
                </p:cNvPr>
                <p:cNvCxnSpPr>
                  <a:stCxn id="30" idx="0"/>
                  <a:endCxn id="30" idx="0"/>
                </p:cNvCxnSpPr>
                <p:nvPr/>
              </p:nvCxnSpPr>
              <p:spPr>
                <a:xfrm>
                  <a:off x="1350618" y="4660732"/>
                  <a:ext cx="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D0BD8E72-DDC4-B852-D99E-BF8497C667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74697" y="6230392"/>
                  <a:ext cx="324585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2C26D95C-4CD2-5B02-6C8C-F932549B4169}"/>
                    </a:ext>
                  </a:extLst>
                </p:cNvPr>
                <p:cNvSpPr/>
                <p:nvPr/>
              </p:nvSpPr>
              <p:spPr>
                <a:xfrm>
                  <a:off x="1412738" y="6244756"/>
                  <a:ext cx="45719" cy="64885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cxnSp>
              <p:nvCxnSpPr>
                <p:cNvPr id="67" name="Straight Connector 66">
                  <a:extLst>
                    <a:ext uri="{FF2B5EF4-FFF2-40B4-BE49-F238E27FC236}">
                      <a16:creationId xmlns:a16="http://schemas.microsoft.com/office/drawing/2014/main" id="{14280AA1-221A-7CB5-0B41-F804FA9A3E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6945" y="6228540"/>
                  <a:ext cx="0" cy="7224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>
                  <a:extLst>
                    <a:ext uri="{FF2B5EF4-FFF2-40B4-BE49-F238E27FC236}">
                      <a16:creationId xmlns:a16="http://schemas.microsoft.com/office/drawing/2014/main" id="{F2512FE1-B0A3-F301-7B2D-190A90F564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71481" y="6237401"/>
                  <a:ext cx="0" cy="7224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7A4540A-1CBE-837C-F28D-20C072F02998}"/>
                  </a:ext>
                </a:extLst>
              </p:cNvPr>
              <p:cNvSpPr/>
              <p:nvPr/>
            </p:nvSpPr>
            <p:spPr>
              <a:xfrm>
                <a:off x="1568548" y="3786584"/>
                <a:ext cx="2672861" cy="6326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4BF406D-469D-0320-8AE5-3354A662C261}"/>
                  </a:ext>
                </a:extLst>
              </p:cNvPr>
              <p:cNvSpPr/>
              <p:nvPr/>
            </p:nvSpPr>
            <p:spPr>
              <a:xfrm>
                <a:off x="3750129" y="4419191"/>
                <a:ext cx="171450" cy="10155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45E51C24-9389-6541-81D1-8E9FC9BC57C8}"/>
                  </a:ext>
                </a:extLst>
              </p:cNvPr>
              <p:cNvSpPr/>
              <p:nvPr/>
            </p:nvSpPr>
            <p:spPr>
              <a:xfrm>
                <a:off x="3910044" y="4599019"/>
                <a:ext cx="171450" cy="10155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C798DC10-1FA4-D9F1-8242-8D452CA49BDB}"/>
                  </a:ext>
                </a:extLst>
              </p:cNvPr>
              <p:cNvSpPr/>
              <p:nvPr/>
            </p:nvSpPr>
            <p:spPr>
              <a:xfrm>
                <a:off x="4207491" y="4528929"/>
                <a:ext cx="171450" cy="10155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7423559F-69D4-2819-3D68-9E63A50B776E}"/>
                  </a:ext>
                </a:extLst>
              </p:cNvPr>
              <p:cNvSpPr/>
              <p:nvPr/>
            </p:nvSpPr>
            <p:spPr>
              <a:xfrm>
                <a:off x="3553711" y="4327675"/>
                <a:ext cx="171450" cy="75539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7E22074E-262D-EA78-C567-9FB4084C0BA1}"/>
                  </a:ext>
                </a:extLst>
              </p:cNvPr>
              <p:cNvSpPr/>
              <p:nvPr/>
            </p:nvSpPr>
            <p:spPr>
              <a:xfrm>
                <a:off x="3214009" y="4116531"/>
                <a:ext cx="171450" cy="75539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A257EDF6-B7BF-0ADE-6AA9-F7663ECEAF07}"/>
                  </a:ext>
                </a:extLst>
              </p:cNvPr>
              <p:cNvSpPr/>
              <p:nvPr/>
            </p:nvSpPr>
            <p:spPr>
              <a:xfrm>
                <a:off x="3059713" y="4478582"/>
                <a:ext cx="183259" cy="7969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D2BBACC8-DDB6-ED78-B260-E5CEE6B4E931}"/>
                  </a:ext>
                </a:extLst>
              </p:cNvPr>
              <p:cNvSpPr/>
              <p:nvPr/>
            </p:nvSpPr>
            <p:spPr>
              <a:xfrm>
                <a:off x="2810435" y="4419192"/>
                <a:ext cx="136039" cy="9862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1321FEC4-2C24-12C9-039F-CDBA5C9A4DCC}"/>
                  </a:ext>
                </a:extLst>
              </p:cNvPr>
              <p:cNvSpPr/>
              <p:nvPr/>
            </p:nvSpPr>
            <p:spPr>
              <a:xfrm>
                <a:off x="2694149" y="4336477"/>
                <a:ext cx="171450" cy="4863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E2B609BD-33E4-4BCB-3494-A43D4B94ED59}"/>
                  </a:ext>
                </a:extLst>
              </p:cNvPr>
              <p:cNvSpPr/>
              <p:nvPr/>
            </p:nvSpPr>
            <p:spPr>
              <a:xfrm>
                <a:off x="2882783" y="4183209"/>
                <a:ext cx="171450" cy="4863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90A6265-0B22-306F-6A23-5C791E591C9C}"/>
                </a:ext>
              </a:extLst>
            </p:cNvPr>
            <p:cNvSpPr txBox="1"/>
            <p:nvPr/>
          </p:nvSpPr>
          <p:spPr>
            <a:xfrm>
              <a:off x="1136119" y="6264100"/>
              <a:ext cx="61111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+mj-lt"/>
                  <a:ea typeface="MingLiU" panose="020B0604030504040204" pitchFamily="49" charset="-120"/>
                  <a:cs typeface="Helvetica" panose="020B0604020202020204" pitchFamily="34" charset="0"/>
                </a:rPr>
                <a:t>  </a:t>
              </a:r>
              <a:r>
                <a:rPr lang="en-GB" sz="1200" dirty="0">
                  <a:ea typeface="MingLiU" panose="020B0604030504040204" pitchFamily="49" charset="-120"/>
                  <a:cs typeface="Arial" panose="020B0604020202020204" pitchFamily="34" charset="0"/>
                </a:rPr>
                <a:t>0                          5    	               10         min   </a:t>
              </a:r>
              <a:endParaRPr lang="en-NL" sz="1200" dirty="0">
                <a:ea typeface="MingLiU" panose="020B0604030504040204" pitchFamily="49" charset="-120"/>
                <a:cs typeface="Arial" panose="020B0604020202020204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0C7BF83-B7EB-BED7-8C4E-1E600E8074E0}"/>
              </a:ext>
            </a:extLst>
          </p:cNvPr>
          <p:cNvSpPr txBox="1"/>
          <p:nvPr/>
        </p:nvSpPr>
        <p:spPr>
          <a:xfrm>
            <a:off x="4002783" y="4583385"/>
            <a:ext cx="2369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Antec Scientific</a:t>
            </a:r>
          </a:p>
          <a:p>
            <a:r>
              <a:rPr lang="en-GB" sz="1600" dirty="0" err="1">
                <a:solidFill>
                  <a:srgbClr val="C00000"/>
                </a:solidFill>
              </a:rPr>
              <a:t>SweetSep</a:t>
            </a:r>
            <a:r>
              <a:rPr lang="en-GB" sz="1600" dirty="0">
                <a:solidFill>
                  <a:srgbClr val="C00000"/>
                </a:solidFill>
              </a:rPr>
              <a:t>™ AEX20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668E3A9-8BFF-1A8A-60E2-A0E0D9782481}"/>
              </a:ext>
            </a:extLst>
          </p:cNvPr>
          <p:cNvSpPr txBox="1"/>
          <p:nvPr/>
        </p:nvSpPr>
        <p:spPr>
          <a:xfrm>
            <a:off x="1757687" y="416058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1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800809C-1DCC-15A1-3805-4AEBCF26A429}"/>
              </a:ext>
            </a:extLst>
          </p:cNvPr>
          <p:cNvSpPr txBox="1"/>
          <p:nvPr/>
        </p:nvSpPr>
        <p:spPr>
          <a:xfrm>
            <a:off x="2041095" y="420476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2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7D333EB-4182-B648-BA62-858C5AF6649F}"/>
              </a:ext>
            </a:extLst>
          </p:cNvPr>
          <p:cNvSpPr txBox="1"/>
          <p:nvPr/>
        </p:nvSpPr>
        <p:spPr>
          <a:xfrm>
            <a:off x="2610450" y="463432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3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FA4E92A-83ED-23FD-7B7C-C094F3BE68CA}"/>
              </a:ext>
            </a:extLst>
          </p:cNvPr>
          <p:cNvSpPr txBox="1"/>
          <p:nvPr/>
        </p:nvSpPr>
        <p:spPr>
          <a:xfrm>
            <a:off x="3129025" y="467578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7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9192BC5-16CD-D378-5105-84FFE827E23E}"/>
              </a:ext>
            </a:extLst>
          </p:cNvPr>
          <p:cNvSpPr txBox="1"/>
          <p:nvPr/>
        </p:nvSpPr>
        <p:spPr>
          <a:xfrm>
            <a:off x="2832170" y="4481269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5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F3D657C-FA35-338D-2CFD-F2861703BFB8}"/>
              </a:ext>
            </a:extLst>
          </p:cNvPr>
          <p:cNvSpPr txBox="1"/>
          <p:nvPr/>
        </p:nvSpPr>
        <p:spPr>
          <a:xfrm>
            <a:off x="3495200" y="486038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8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CD4694C-458D-C1F6-50C9-ADC0FD7A1C40}"/>
              </a:ext>
            </a:extLst>
          </p:cNvPr>
          <p:cNvSpPr txBox="1"/>
          <p:nvPr/>
        </p:nvSpPr>
        <p:spPr>
          <a:xfrm>
            <a:off x="2717930" y="519486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4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A61977F-8389-7F51-A9A2-FB9102D8EB56}"/>
              </a:ext>
            </a:extLst>
          </p:cNvPr>
          <p:cNvSpPr txBox="1"/>
          <p:nvPr/>
        </p:nvSpPr>
        <p:spPr>
          <a:xfrm>
            <a:off x="3670895" y="518998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9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AAC1BA6-FF1B-C69E-B671-63D2168724AB}"/>
              </a:ext>
            </a:extLst>
          </p:cNvPr>
          <p:cNvSpPr txBox="1"/>
          <p:nvPr/>
        </p:nvSpPr>
        <p:spPr>
          <a:xfrm>
            <a:off x="3820871" y="5415717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10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CF64CC3-9EB0-C48B-BF47-0F6D59492D6F}"/>
              </a:ext>
            </a:extLst>
          </p:cNvPr>
          <p:cNvSpPr txBox="1"/>
          <p:nvPr/>
        </p:nvSpPr>
        <p:spPr>
          <a:xfrm>
            <a:off x="4126663" y="5363329"/>
            <a:ext cx="370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11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26325C1-BB44-CD34-23B9-617CC6E8D0BF}"/>
              </a:ext>
            </a:extLst>
          </p:cNvPr>
          <p:cNvSpPr txBox="1"/>
          <p:nvPr/>
        </p:nvSpPr>
        <p:spPr>
          <a:xfrm>
            <a:off x="3018227" y="511305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ea typeface="MingLiU" panose="02020509000000000000" pitchFamily="49" charset="-120"/>
                <a:cs typeface="Arial" panose="020B0604020202020204" pitchFamily="34" charset="0"/>
              </a:rPr>
              <a:t>6</a:t>
            </a:r>
            <a:endParaRPr lang="en-NL" sz="1400" dirty="0">
              <a:ea typeface="MingLiU" panose="02020509000000000000" pitchFamily="49" charset="-120"/>
              <a:cs typeface="Arial" panose="020B0604020202020204" pitchFamily="34" charset="0"/>
            </a:endParaRP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DEBA7C31-2A6F-4FD3-18D7-76A9B6E1F3C6}"/>
              </a:ext>
            </a:extLst>
          </p:cNvPr>
          <p:cNvCxnSpPr>
            <a:cxnSpLocks/>
          </p:cNvCxnSpPr>
          <p:nvPr/>
        </p:nvCxnSpPr>
        <p:spPr>
          <a:xfrm flipH="1">
            <a:off x="2811945" y="3100904"/>
            <a:ext cx="1070520" cy="206118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A673F8E1-2884-7AC2-8143-ADAF749DB955}"/>
              </a:ext>
            </a:extLst>
          </p:cNvPr>
          <p:cNvCxnSpPr>
            <a:cxnSpLocks/>
          </p:cNvCxnSpPr>
          <p:nvPr/>
        </p:nvCxnSpPr>
        <p:spPr>
          <a:xfrm flipH="1">
            <a:off x="3193227" y="3087040"/>
            <a:ext cx="1866590" cy="2340789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B4CADB7B-99F9-88FA-9E1E-2CB1871A9F48}"/>
              </a:ext>
            </a:extLst>
          </p:cNvPr>
          <p:cNvSpPr txBox="1"/>
          <p:nvPr/>
        </p:nvSpPr>
        <p:spPr>
          <a:xfrm rot="16200000">
            <a:off x="299411" y="5036093"/>
            <a:ext cx="12235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Current</a:t>
            </a:r>
            <a:endParaRPr lang="en-NL" sz="1400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73171F5-E77B-F137-9890-ECFCFF8051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0B10F-A758-4F14-8CC3-FAA75B2BE6EC}" type="slidenum">
              <a:rPr kumimoji="0" lang="nl-NL" alt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alt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219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AF89C-C4E4-C44B-9C6D-8DB228625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/>
              <a:pPr>
                <a:defRPr/>
              </a:pPr>
              <a:t>12</a:t>
            </a:fld>
            <a:endParaRPr lang="nl-N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AB666C-FABF-A824-F153-4401F1BD4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97" y="302063"/>
            <a:ext cx="6005000" cy="645346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A3D8693-52E7-DB3A-EC41-0B9505FD89D8}"/>
              </a:ext>
            </a:extLst>
          </p:cNvPr>
          <p:cNvSpPr/>
          <p:nvPr/>
        </p:nvSpPr>
        <p:spPr>
          <a:xfrm>
            <a:off x="7015655" y="141890"/>
            <a:ext cx="1803348" cy="10089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E52E5F-7C41-F7DE-0B2E-A717BC098B71}"/>
              </a:ext>
            </a:extLst>
          </p:cNvPr>
          <p:cNvSpPr txBox="1"/>
          <p:nvPr/>
        </p:nvSpPr>
        <p:spPr>
          <a:xfrm>
            <a:off x="3413235" y="139043"/>
            <a:ext cx="5628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C00000"/>
                </a:solidFill>
              </a:rPr>
              <a:t>N-Glycans using HPAEC-PAD/MS </a:t>
            </a:r>
            <a:endParaRPr lang="en-NL" sz="2800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F37666-2E3E-6A26-179C-401E25503C5B}"/>
              </a:ext>
            </a:extLst>
          </p:cNvPr>
          <p:cNvSpPr txBox="1"/>
          <p:nvPr/>
        </p:nvSpPr>
        <p:spPr>
          <a:xfrm>
            <a:off x="6227380" y="1537624"/>
            <a:ext cx="29166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13 most commonly observed </a:t>
            </a:r>
            <a:r>
              <a:rPr lang="en-GB" sz="2000" i="1" dirty="0"/>
              <a:t>N</a:t>
            </a:r>
            <a:r>
              <a:rPr lang="en-GB" sz="2000" dirty="0"/>
              <a:t>-glycans on therapeutic monoclonal antibodies (NIST SRM3655)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3761249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0DBF2-169B-57B0-9825-A52BF37AF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 stability/lifetime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B0B3E6-9C6A-AA69-A4AD-68958FDEC64E}"/>
              </a:ext>
            </a:extLst>
          </p:cNvPr>
          <p:cNvSpPr txBox="1"/>
          <p:nvPr/>
        </p:nvSpPr>
        <p:spPr>
          <a:xfrm>
            <a:off x="6837445" y="2969497"/>
            <a:ext cx="14020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/>
              <a:t>Fucose</a:t>
            </a:r>
          </a:p>
          <a:p>
            <a:pPr marL="342900" indent="-342900">
              <a:buAutoNum type="arabicPeriod"/>
            </a:pPr>
            <a:r>
              <a:rPr lang="en-US" sz="1400" dirty="0"/>
              <a:t>Arabinose</a:t>
            </a:r>
          </a:p>
          <a:p>
            <a:pPr marL="342900" indent="-342900">
              <a:buAutoNum type="arabicPeriod"/>
            </a:pPr>
            <a:r>
              <a:rPr lang="en-US" sz="1400" dirty="0"/>
              <a:t>Galactose</a:t>
            </a:r>
          </a:p>
          <a:p>
            <a:pPr marL="342900" indent="-342900">
              <a:buAutoNum type="arabicPeriod"/>
            </a:pPr>
            <a:r>
              <a:rPr lang="en-US" sz="1400" dirty="0"/>
              <a:t>Glucose</a:t>
            </a:r>
          </a:p>
          <a:p>
            <a:pPr marL="342900" indent="-342900">
              <a:buAutoNum type="arabicPeriod"/>
            </a:pPr>
            <a:r>
              <a:rPr lang="en-US" sz="1400" dirty="0"/>
              <a:t>Sucrose</a:t>
            </a:r>
          </a:p>
          <a:p>
            <a:pPr marL="342900" indent="-342900">
              <a:buAutoNum type="arabicPeriod"/>
            </a:pPr>
            <a:r>
              <a:rPr lang="en-US" sz="1400" dirty="0"/>
              <a:t>Fructose</a:t>
            </a:r>
          </a:p>
          <a:p>
            <a:pPr marL="342900" indent="-342900">
              <a:buAutoNum type="arabicPeriod"/>
            </a:pPr>
            <a:r>
              <a:rPr lang="en-US" sz="1400" dirty="0"/>
              <a:t>Allolactose</a:t>
            </a:r>
          </a:p>
          <a:p>
            <a:pPr marL="342900" indent="-342900">
              <a:buAutoNum type="arabicPeriod"/>
            </a:pPr>
            <a:r>
              <a:rPr lang="en-US" sz="1400" dirty="0"/>
              <a:t>Lactose</a:t>
            </a:r>
          </a:p>
          <a:p>
            <a:pPr marL="342900" indent="-342900">
              <a:buAutoNum type="arabicPeriod"/>
            </a:pPr>
            <a:r>
              <a:rPr lang="en-US" sz="1400" dirty="0"/>
              <a:t>Lactulose</a:t>
            </a:r>
          </a:p>
          <a:p>
            <a:pPr marL="342900" indent="-342900">
              <a:buAutoNum type="arabicPeriod"/>
            </a:pPr>
            <a:r>
              <a:rPr lang="en-US" sz="1400" dirty="0"/>
              <a:t>Epilactose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134B8D-89AD-D7EE-A300-0D9F6C402816}"/>
              </a:ext>
            </a:extLst>
          </p:cNvPr>
          <p:cNvSpPr/>
          <p:nvPr/>
        </p:nvSpPr>
        <p:spPr>
          <a:xfrm>
            <a:off x="310101" y="6345141"/>
            <a:ext cx="3371353" cy="404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B47FBAC-8505-9B97-2EDB-FDB1A83CF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019" t="6207" r="4083" b="7568"/>
          <a:stretch/>
        </p:blipFill>
        <p:spPr>
          <a:xfrm>
            <a:off x="1694941" y="1391478"/>
            <a:ext cx="4283883" cy="5402809"/>
          </a:xfr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631E0D2-94C4-24DA-032A-F368E0F6D853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BFA6F010-933A-48BB-B0E5-16DB53821A5D}" type="slidenum">
              <a:rPr lang="nl-NL" sz="1200" smtClean="0"/>
              <a:pPr algn="r">
                <a:defRPr/>
              </a:pPr>
              <a:t>13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1616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16984-01FA-BA43-50EF-E368C8E546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741AA652-C905-343D-68A3-0430745C0CE8}"/>
              </a:ext>
            </a:extLst>
          </p:cNvPr>
          <p:cNvSpPr txBox="1">
            <a:spLocks/>
          </p:cNvSpPr>
          <p:nvPr/>
        </p:nvSpPr>
        <p:spPr bwMode="auto">
          <a:xfrm>
            <a:off x="850692" y="2379394"/>
            <a:ext cx="7442616" cy="357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rgbClr val="C00000"/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dirty="0"/>
              <a:t>Advantages of 2.1 mm ID columns</a:t>
            </a: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Comparison 2.1 vs. 4.0 mm ID </a:t>
            </a:r>
            <a:r>
              <a:rPr lang="en-US" sz="2400" dirty="0" err="1">
                <a:solidFill>
                  <a:schemeClr val="tx1"/>
                </a:solidFill>
              </a:rPr>
              <a:t>SweetSep</a:t>
            </a:r>
            <a:r>
              <a:rPr lang="en-US" sz="2400" dirty="0">
                <a:solidFill>
                  <a:schemeClr val="tx1"/>
                </a:solidFill>
              </a:rPr>
              <a:t>™ columns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algn="ctr"/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80082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C11E3-A2FC-4FCC-26F4-3D8CB4532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99334C-06EB-9AAE-12C6-C46B9906A9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87" t="4883"/>
          <a:stretch>
            <a:fillRect/>
          </a:stretch>
        </p:blipFill>
        <p:spPr>
          <a:xfrm>
            <a:off x="5254052" y="1704547"/>
            <a:ext cx="3591587" cy="4887507"/>
          </a:xfrm>
          <a:prstGeom prst="rect">
            <a:avLst/>
          </a:prstGeom>
        </p:spPr>
      </p:pic>
      <p:sp>
        <p:nvSpPr>
          <p:cNvPr id="6" name="Titel 7">
            <a:extLst>
              <a:ext uri="{FF2B5EF4-FFF2-40B4-BE49-F238E27FC236}">
                <a16:creationId xmlns:a16="http://schemas.microsoft.com/office/drawing/2014/main" id="{68A9AE03-B619-CFEA-48A1-3CF85CF6306F}"/>
              </a:ext>
            </a:extLst>
          </p:cNvPr>
          <p:cNvSpPr txBox="1">
            <a:spLocks/>
          </p:cNvSpPr>
          <p:nvPr/>
        </p:nvSpPr>
        <p:spPr bwMode="auto">
          <a:xfrm>
            <a:off x="479719" y="955350"/>
            <a:ext cx="82575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rgbClr val="C00000"/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2.1 vs. 4.0 mm ID </a:t>
            </a:r>
            <a:r>
              <a:rPr lang="en-US" dirty="0" err="1"/>
              <a:t>SweetSep</a:t>
            </a:r>
            <a:r>
              <a:rPr lang="en-US" baseline="30000" dirty="0" err="1"/>
              <a:t>TM</a:t>
            </a:r>
            <a:r>
              <a:rPr lang="en-US" dirty="0"/>
              <a:t> columns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58AD2CB1-A3AE-D3F2-0F8C-C55A1B5A3AC2}"/>
              </a:ext>
            </a:extLst>
          </p:cNvPr>
          <p:cNvSpPr txBox="1">
            <a:spLocks/>
          </p:cNvSpPr>
          <p:nvPr/>
        </p:nvSpPr>
        <p:spPr bwMode="auto">
          <a:xfrm>
            <a:off x="298361" y="2034952"/>
            <a:ext cx="5129937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538162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 3" panose="05040102010807070707" pitchFamily="18" charset="2"/>
              <a:buChar char="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82600" indent="1825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52500" indent="1952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38263" indent="18891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12925" indent="1841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6447" indent="0" defTabSz="685800">
              <a:buNone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Advantages of 2.1 mm ID columns</a:t>
            </a:r>
          </a:p>
          <a:p>
            <a:pPr marL="146447" indent="0" defTabSz="685800">
              <a:buNone/>
              <a:defRPr/>
            </a:pPr>
            <a:endParaRPr lang="en-US" sz="2000" dirty="0">
              <a:solidFill>
                <a:sysClr val="windowText" lastClr="000000"/>
              </a:solidFill>
            </a:endParaRPr>
          </a:p>
          <a:p>
            <a:pPr lvl="0"/>
            <a:r>
              <a:rPr lang="en-NL" dirty="0"/>
              <a:t>Up to </a:t>
            </a:r>
            <a:r>
              <a:rPr lang="en-NL" b="1" dirty="0"/>
              <a:t>3x higher sensitivity</a:t>
            </a:r>
            <a:endParaRPr lang="en-NL" dirty="0"/>
          </a:p>
          <a:p>
            <a:pPr lvl="0"/>
            <a:r>
              <a:rPr lang="en-NL" b="1" dirty="0"/>
              <a:t>4x reduction</a:t>
            </a:r>
            <a:r>
              <a:rPr lang="en-NL" dirty="0"/>
              <a:t> in mobile phase consumption</a:t>
            </a:r>
          </a:p>
          <a:p>
            <a:pPr lvl="0"/>
            <a:r>
              <a:rPr lang="en-NL" b="1" dirty="0"/>
              <a:t>No loss in separation efficiency</a:t>
            </a:r>
            <a:r>
              <a:rPr lang="en-NL" dirty="0"/>
              <a:t> when using the same injection volume</a:t>
            </a:r>
          </a:p>
          <a:p>
            <a:pPr marL="403622" indent="-257175" defTabSz="685800">
              <a:defRPr/>
            </a:pPr>
            <a:endParaRPr lang="en-US" sz="1200" dirty="0">
              <a:solidFill>
                <a:sysClr val="windowText" lastClr="000000"/>
              </a:solidFill>
            </a:endParaRPr>
          </a:p>
          <a:p>
            <a:pPr marL="146447" indent="0" defTabSz="685800">
              <a:buNone/>
              <a:defRPr/>
            </a:pP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0C9A0-8DA9-D0EB-6B04-E22A6CF51E18}"/>
              </a:ext>
            </a:extLst>
          </p:cNvPr>
          <p:cNvSpPr txBox="1"/>
          <p:nvPr/>
        </p:nvSpPr>
        <p:spPr>
          <a:xfrm>
            <a:off x="692564" y="4941190"/>
            <a:ext cx="51299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10 µL injection of a 10 µM mix of monosaccharides </a:t>
            </a:r>
          </a:p>
          <a:p>
            <a:r>
              <a:rPr lang="en-US" sz="1600" dirty="0"/>
              <a:t>on a 2.1 (red</a:t>
            </a:r>
            <a:r>
              <a:rPr lang="en-GB" sz="1600" dirty="0"/>
              <a:t>) </a:t>
            </a:r>
            <a:r>
              <a:rPr lang="en-US" sz="1600" dirty="0"/>
              <a:t>and 4.0 x 200 mm, AEX20 column (black) 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2A46E975-02F1-B35D-BED1-0F9CE620B8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236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7D9DD35-DC44-2963-2F74-FDAA16466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2C79EF5-C798-3A1D-348F-EA69B30DA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" t="8564" r="19896" b="5391"/>
          <a:stretch>
            <a:fillRect/>
          </a:stretch>
        </p:blipFill>
        <p:spPr>
          <a:xfrm>
            <a:off x="170973" y="2105357"/>
            <a:ext cx="7153752" cy="439102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3745F63-38BA-0BD6-5E2A-0F1DBC4B5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831854"/>
            <a:ext cx="8000999" cy="1805096"/>
          </a:xfrm>
        </p:spPr>
        <p:txBody>
          <a:bodyPr>
            <a:normAutofit/>
          </a:bodyPr>
          <a:lstStyle/>
          <a:p>
            <a:r>
              <a:rPr lang="en-US" dirty="0"/>
              <a:t>Pectin oligosaccharides</a:t>
            </a:r>
            <a:br>
              <a:rPr lang="en-US" sz="1800" dirty="0"/>
            </a:br>
            <a:r>
              <a:rPr lang="en-US" sz="1800" dirty="0">
                <a:solidFill>
                  <a:schemeClr val="tx1"/>
                </a:solidFill>
              </a:rPr>
              <a:t>2.1 mm x 20 cm </a:t>
            </a:r>
            <a:r>
              <a:rPr lang="en-US" sz="1800" dirty="0" err="1">
                <a:solidFill>
                  <a:schemeClr val="tx1"/>
                </a:solidFill>
              </a:rPr>
              <a:t>SweetSep</a:t>
            </a:r>
            <a:r>
              <a:rPr lang="en-US" sz="1800" dirty="0">
                <a:solidFill>
                  <a:schemeClr val="tx1"/>
                </a:solidFill>
              </a:rPr>
              <a:t>™ + 2.1 mm x 5 cm pre-column 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F00026-8634-F55F-8C29-9998E7A5C2BF}"/>
              </a:ext>
            </a:extLst>
          </p:cNvPr>
          <p:cNvSpPr txBox="1"/>
          <p:nvPr/>
        </p:nvSpPr>
        <p:spPr>
          <a:xfrm>
            <a:off x="7026276" y="422116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E01C25"/>
                </a:solidFill>
              </a:rPr>
              <a:t>………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3FD80F-7770-D7B3-9D96-693EDCEFC5BD}"/>
              </a:ext>
            </a:extLst>
          </p:cNvPr>
          <p:cNvSpPr txBox="1"/>
          <p:nvPr/>
        </p:nvSpPr>
        <p:spPr>
          <a:xfrm>
            <a:off x="7026275" y="464502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7A06"/>
                </a:solidFill>
              </a:rPr>
              <a:t>………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DEA17D-1E08-748C-7A3C-D5D5193933F6}"/>
              </a:ext>
            </a:extLst>
          </p:cNvPr>
          <p:cNvSpPr txBox="1"/>
          <p:nvPr/>
        </p:nvSpPr>
        <p:spPr>
          <a:xfrm>
            <a:off x="7026274" y="506085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36BD6"/>
                </a:solidFill>
              </a:rPr>
              <a:t>………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7AB66F-E3BF-BAA8-2598-94EC95E445F1}"/>
              </a:ext>
            </a:extLst>
          </p:cNvPr>
          <p:cNvGrpSpPr/>
          <p:nvPr/>
        </p:nvGrpSpPr>
        <p:grpSpPr>
          <a:xfrm>
            <a:off x="6137275" y="1659414"/>
            <a:ext cx="2877027" cy="2132050"/>
            <a:chOff x="6137275" y="1659414"/>
            <a:chExt cx="2877027" cy="213205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D81A918-F139-6FE1-E70B-1D0766CF56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5" b="6807"/>
            <a:stretch>
              <a:fillRect/>
            </a:stretch>
          </p:blipFill>
          <p:spPr>
            <a:xfrm>
              <a:off x="6137275" y="1659414"/>
              <a:ext cx="2877027" cy="2132050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93FD529-C975-91B0-0539-3C5B86074CCB}"/>
                </a:ext>
              </a:extLst>
            </p:cNvPr>
            <p:cNvSpPr/>
            <p:nvPr/>
          </p:nvSpPr>
          <p:spPr>
            <a:xfrm>
              <a:off x="8321173" y="2036217"/>
              <a:ext cx="455609" cy="1382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DC111C9-67CD-9802-230E-4F4319C7D8F7}"/>
              </a:ext>
            </a:extLst>
          </p:cNvPr>
          <p:cNvCxnSpPr>
            <a:cxnSpLocks/>
          </p:cNvCxnSpPr>
          <p:nvPr/>
        </p:nvCxnSpPr>
        <p:spPr>
          <a:xfrm>
            <a:off x="6724650" y="3629025"/>
            <a:ext cx="419100" cy="87153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E669BF-C345-7E66-EBAB-7F489C1F454C}"/>
              </a:ext>
            </a:extLst>
          </p:cNvPr>
          <p:cNvCxnSpPr>
            <a:cxnSpLocks/>
          </p:cNvCxnSpPr>
          <p:nvPr/>
        </p:nvCxnSpPr>
        <p:spPr>
          <a:xfrm flipH="1">
            <a:off x="7791450" y="3629025"/>
            <a:ext cx="1038225" cy="83502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7288DB1-7576-7F7D-E167-8160DE9D1DEF}"/>
              </a:ext>
            </a:extLst>
          </p:cNvPr>
          <p:cNvSpPr txBox="1"/>
          <p:nvPr/>
        </p:nvSpPr>
        <p:spPr>
          <a:xfrm>
            <a:off x="4926843" y="2204764"/>
            <a:ext cx="1082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DP &gt; 20</a:t>
            </a:r>
          </a:p>
          <a:p>
            <a:pPr algn="ctr"/>
            <a:r>
              <a:rPr lang="en-US" dirty="0"/>
              <a:t>Zoom 2x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1078424-5AF1-9EE0-9649-39807783D9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93A48-3406-7C38-EB3B-D3D4DE1D3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0C0C8C1-C662-018A-6B0A-BAF4EDF73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582" y="983672"/>
            <a:ext cx="8208819" cy="1050568"/>
          </a:xfrm>
        </p:spPr>
        <p:txBody>
          <a:bodyPr>
            <a:noAutofit/>
          </a:bodyPr>
          <a:lstStyle/>
          <a:p>
            <a:r>
              <a:rPr lang="en-US" sz="3000" dirty="0"/>
              <a:t>Advantages &amp; savings 2.1 mm ID columns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066E97F-CF04-5932-3235-0965046C33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000967"/>
              </p:ext>
            </p:extLst>
          </p:nvPr>
        </p:nvGraphicFramePr>
        <p:xfrm>
          <a:off x="905232" y="1905745"/>
          <a:ext cx="7706761" cy="2837151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809496">
                  <a:extLst>
                    <a:ext uri="{9D8B030D-6E8A-4147-A177-3AD203B41FA5}">
                      <a16:colId xmlns:a16="http://schemas.microsoft.com/office/drawing/2014/main" val="611704461"/>
                    </a:ext>
                  </a:extLst>
                </a:gridCol>
                <a:gridCol w="2433421">
                  <a:extLst>
                    <a:ext uri="{9D8B030D-6E8A-4147-A177-3AD203B41FA5}">
                      <a16:colId xmlns:a16="http://schemas.microsoft.com/office/drawing/2014/main" val="2082308575"/>
                    </a:ext>
                  </a:extLst>
                </a:gridCol>
                <a:gridCol w="2463844">
                  <a:extLst>
                    <a:ext uri="{9D8B030D-6E8A-4147-A177-3AD203B41FA5}">
                      <a16:colId xmlns:a16="http://schemas.microsoft.com/office/drawing/2014/main" val="3160612701"/>
                    </a:ext>
                  </a:extLst>
                </a:gridCol>
              </a:tblGrid>
              <a:tr h="315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L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 mm × 200 mm</a:t>
                      </a:r>
                      <a:endParaRPr lang="en-GB" sz="19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2.1 mm × 200 mm</a:t>
                      </a:r>
                      <a:endParaRPr lang="en-GB" sz="19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047542"/>
                  </a:ext>
                </a:extLst>
              </a:tr>
              <a:tr h="315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Flow</a:t>
                      </a:r>
                      <a:endParaRPr lang="en-GB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0.8 mL/min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0.18 mL/min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extLst>
                  <a:ext uri="{0D108BD9-81ED-4DB2-BD59-A6C34878D82A}">
                    <a16:rowId xmlns:a16="http://schemas.microsoft.com/office/drawing/2014/main" val="2999224101"/>
                  </a:ext>
                </a:extLst>
              </a:tr>
              <a:tr h="315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Injection vol</a:t>
                      </a:r>
                      <a:endParaRPr lang="en-GB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10 µL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3 µL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extLst>
                  <a:ext uri="{0D108BD9-81ED-4DB2-BD59-A6C34878D82A}">
                    <a16:rowId xmlns:a16="http://schemas.microsoft.com/office/drawing/2014/main" val="2859196686"/>
                  </a:ext>
                </a:extLst>
              </a:tr>
              <a:tr h="315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Sensitivity  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NL" sz="1900" u="none" strike="noStrike">
                          <a:effectLst/>
                        </a:rPr>
                        <a:t>1</a:t>
                      </a:r>
                      <a:endParaRPr lang="en-NL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3 (10µL)</a:t>
                      </a:r>
                      <a:endParaRPr lang="en-GB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extLst>
                  <a:ext uri="{0D108BD9-81ED-4DB2-BD59-A6C34878D82A}">
                    <a16:rowId xmlns:a16="http://schemas.microsoft.com/office/drawing/2014/main" val="3541401765"/>
                  </a:ext>
                </a:extLst>
              </a:tr>
              <a:tr h="315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L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NL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NL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438290"/>
                  </a:ext>
                </a:extLst>
              </a:tr>
              <a:tr h="315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 Liter of eluent</a:t>
                      </a:r>
                      <a:endParaRPr lang="en-GB" sz="19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>
                          <a:effectLst/>
                          <a:highlight>
                            <a:srgbClr val="FFFF00"/>
                          </a:highlight>
                        </a:rPr>
                        <a:t>3.5 days 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15.4 days</a:t>
                      </a:r>
                      <a:endParaRPr lang="en-GB" sz="19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extLst>
                  <a:ext uri="{0D108BD9-81ED-4DB2-BD59-A6C34878D82A}">
                    <a16:rowId xmlns:a16="http://schemas.microsoft.com/office/drawing/2014/main" val="560988960"/>
                  </a:ext>
                </a:extLst>
              </a:tr>
              <a:tr h="315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30 min run time</a:t>
                      </a:r>
                      <a:endParaRPr lang="en-GB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170 inj. (samples)</a:t>
                      </a:r>
                      <a:endParaRPr lang="en-GB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740 inj. (samples)</a:t>
                      </a:r>
                      <a:endParaRPr lang="en-GB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extLst>
                  <a:ext uri="{0D108BD9-81ED-4DB2-BD59-A6C34878D82A}">
                    <a16:rowId xmlns:a16="http://schemas.microsoft.com/office/drawing/2014/main" val="3056510489"/>
                  </a:ext>
                </a:extLst>
              </a:tr>
              <a:tr h="315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Liters of eluent / 365 days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417 L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95 L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extLst>
                  <a:ext uri="{0D108BD9-81ED-4DB2-BD59-A6C34878D82A}">
                    <a16:rowId xmlns:a16="http://schemas.microsoft.com/office/drawing/2014/main" val="2594469349"/>
                  </a:ext>
                </a:extLst>
              </a:tr>
              <a:tr h="315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Savings on eluent</a:t>
                      </a:r>
                      <a:endParaRPr lang="en-GB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NL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NL" sz="1900" u="none" strike="noStrike" dirty="0">
                          <a:effectLst/>
                        </a:rPr>
                        <a:t>77%</a:t>
                      </a:r>
                      <a:endParaRPr lang="en-NL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297" marR="8297" marT="8297" marB="0" anchor="ctr"/>
                </a:tc>
                <a:extLst>
                  <a:ext uri="{0D108BD9-81ED-4DB2-BD59-A6C34878D82A}">
                    <a16:rowId xmlns:a16="http://schemas.microsoft.com/office/drawing/2014/main" val="2263855716"/>
                  </a:ext>
                </a:extLst>
              </a:tr>
            </a:tbl>
          </a:graphicData>
        </a:graphic>
      </p:graphicFrame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0697EDC-04EE-23FE-994A-3DC949401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04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244E3-90CE-02BA-AA06-5863DFB8B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A1B52-B66D-CB54-B63E-B84C404ADB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D07FE3E5-60F9-B82F-CDB9-94422A643661}"/>
              </a:ext>
            </a:extLst>
          </p:cNvPr>
          <p:cNvSpPr txBox="1">
            <a:spLocks/>
          </p:cNvSpPr>
          <p:nvPr/>
        </p:nvSpPr>
        <p:spPr bwMode="auto">
          <a:xfrm>
            <a:off x="850692" y="2489753"/>
            <a:ext cx="7442616" cy="357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rgbClr val="C00000"/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C00000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dirty="0"/>
              <a:t>30 cm High resolution </a:t>
            </a:r>
            <a:r>
              <a:rPr lang="en-US" dirty="0" err="1"/>
              <a:t>SweetSep</a:t>
            </a:r>
            <a:r>
              <a:rPr lang="en-US" dirty="0"/>
              <a:t>™  columns</a:t>
            </a: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Comparison 20 vs. 30 cm columns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for complex sample analysis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algn="ctr"/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35046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0E0C2B-CBE9-3236-5FE6-2645A4B53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CD9FA-171C-004B-312F-B4F2E86DEF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/>
              <a:pPr>
                <a:defRPr/>
              </a:pPr>
              <a:t>19</a:t>
            </a:fld>
            <a:endParaRPr lang="nl-N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A58DE3-E985-87C1-6372-D1F1603FC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11" y="136525"/>
            <a:ext cx="8380389" cy="65849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4D53FB4-3DF2-9CC8-6044-73FE167E5272}"/>
              </a:ext>
            </a:extLst>
          </p:cNvPr>
          <p:cNvSpPr txBox="1"/>
          <p:nvPr/>
        </p:nvSpPr>
        <p:spPr>
          <a:xfrm>
            <a:off x="7057541" y="360402"/>
            <a:ext cx="17435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 err="1">
                <a:solidFill>
                  <a:srgbClr val="C00000"/>
                </a:solidFill>
              </a:rPr>
              <a:t>Fructans</a:t>
            </a:r>
            <a:endParaRPr lang="en-NL" sz="3000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41C3E5-6852-C664-49F0-C7F576EC2E60}"/>
              </a:ext>
            </a:extLst>
          </p:cNvPr>
          <p:cNvSpPr txBox="1"/>
          <p:nvPr/>
        </p:nvSpPr>
        <p:spPr>
          <a:xfrm>
            <a:off x="1300349" y="972943"/>
            <a:ext cx="1414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20 cm </a:t>
            </a:r>
            <a:endParaRPr lang="en-NL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49E7FF-2A16-1D2D-7FF7-61F4330140E1}"/>
              </a:ext>
            </a:extLst>
          </p:cNvPr>
          <p:cNvSpPr txBox="1"/>
          <p:nvPr/>
        </p:nvSpPr>
        <p:spPr>
          <a:xfrm>
            <a:off x="1300349" y="4060309"/>
            <a:ext cx="1414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30 cm </a:t>
            </a:r>
            <a:endParaRPr lang="en-NL" sz="3200" dirty="0"/>
          </a:p>
        </p:txBody>
      </p:sp>
    </p:spTree>
    <p:extLst>
      <p:ext uri="{BB962C8B-B14F-4D97-AF65-F5344CB8AC3E}">
        <p14:creationId xmlns:p14="http://schemas.microsoft.com/office/powerpoint/2010/main" val="14742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7501E-EA93-3F65-D8F6-B365082FC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E0781-BACD-F0DF-D565-1AB6D21907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2</a:t>
            </a:fld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F0314BA8-E719-38B6-CDA0-F18F06D6C40B}"/>
              </a:ext>
            </a:extLst>
          </p:cNvPr>
          <p:cNvSpPr txBox="1">
            <a:spLocks/>
          </p:cNvSpPr>
          <p:nvPr/>
        </p:nvSpPr>
        <p:spPr bwMode="auto">
          <a:xfrm>
            <a:off x="436907" y="1406237"/>
            <a:ext cx="7642470" cy="381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538162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 3" panose="05040102010807070707" pitchFamily="18" charset="2"/>
              <a:buChar char="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82600" indent="1825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52500" indent="1952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38263" indent="18891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12925" indent="1841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6447" indent="0" defTabSz="685800">
              <a:buNone/>
              <a:defRPr/>
            </a:pPr>
            <a:endParaRPr lang="en-US" sz="2800" dirty="0">
              <a:solidFill>
                <a:sysClr val="windowText" lastClr="000000"/>
              </a:solidFill>
            </a:endParaRPr>
          </a:p>
          <a:p>
            <a:pPr lvl="0"/>
            <a:r>
              <a:rPr lang="en-GB" sz="2400" dirty="0"/>
              <a:t>New resin for HPAEC</a:t>
            </a:r>
            <a:endParaRPr lang="en-NL" sz="2400" dirty="0"/>
          </a:p>
          <a:p>
            <a:pPr lvl="0"/>
            <a:r>
              <a:rPr lang="en-GB" sz="2400" dirty="0"/>
              <a:t>Efficiency </a:t>
            </a:r>
            <a:r>
              <a:rPr lang="en-GB" sz="2400" dirty="0" err="1"/>
              <a:t>SweetSep</a:t>
            </a:r>
            <a:r>
              <a:rPr lang="en-GB" sz="2400" dirty="0"/>
              <a:t>™ columns</a:t>
            </a:r>
            <a:endParaRPr lang="en-NL" sz="2400" dirty="0"/>
          </a:p>
          <a:p>
            <a:pPr lvl="0"/>
            <a:r>
              <a:rPr lang="en-GB" sz="2400" dirty="0"/>
              <a:t>Universal chemistries</a:t>
            </a:r>
          </a:p>
          <a:p>
            <a:r>
              <a:rPr lang="en-GB" sz="2400" dirty="0"/>
              <a:t>Comparison </a:t>
            </a:r>
            <a:r>
              <a:rPr lang="en-GB" sz="2400" dirty="0" err="1"/>
              <a:t>CarboPack</a:t>
            </a:r>
            <a:r>
              <a:rPr lang="en-GB" sz="2400" dirty="0"/>
              <a:t>™ vs. </a:t>
            </a:r>
            <a:r>
              <a:rPr lang="en-GB" sz="2400" dirty="0" err="1"/>
              <a:t>SweetSep</a:t>
            </a:r>
            <a:r>
              <a:rPr lang="en-GB" sz="2400" dirty="0"/>
              <a:t>™ </a:t>
            </a:r>
          </a:p>
          <a:p>
            <a:r>
              <a:rPr lang="en-GB" sz="2400" dirty="0"/>
              <a:t>Advantages of 2.1 mm ID columns</a:t>
            </a:r>
          </a:p>
          <a:p>
            <a:r>
              <a:rPr lang="en-GB" sz="2400" dirty="0"/>
              <a:t>High resolution 30 cm columns</a:t>
            </a:r>
          </a:p>
          <a:p>
            <a:r>
              <a:rPr lang="en-GB" sz="2400" dirty="0"/>
              <a:t>Conclusions</a:t>
            </a:r>
          </a:p>
          <a:p>
            <a:pPr marL="146447" indent="0" defTabSz="685800">
              <a:buNone/>
              <a:tabLst>
                <a:tab pos="2690813" algn="l"/>
              </a:tabLst>
              <a:defRPr/>
            </a:pPr>
            <a:endParaRPr lang="en-US" sz="1200" dirty="0">
              <a:solidFill>
                <a:sysClr val="windowText" lastClr="000000"/>
              </a:solidFill>
            </a:endParaRPr>
          </a:p>
          <a:p>
            <a:pPr marL="146447" indent="0" defTabSz="685800">
              <a:buNone/>
              <a:defRPr/>
            </a:pP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316E9C-D9F0-30F6-7B09-B32AD613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699655"/>
          </a:xfrm>
        </p:spPr>
        <p:txBody>
          <a:bodyPr/>
          <a:lstStyle/>
          <a:p>
            <a:r>
              <a:rPr lang="en-US" dirty="0"/>
              <a:t>Outlook</a:t>
            </a:r>
          </a:p>
        </p:txBody>
      </p:sp>
    </p:spTree>
    <p:extLst>
      <p:ext uri="{BB962C8B-B14F-4D97-AF65-F5344CB8AC3E}">
        <p14:creationId xmlns:p14="http://schemas.microsoft.com/office/powerpoint/2010/main" val="2538878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EFD48E-6CB6-A1AF-4142-6BFB0B211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DE2F80-9E91-FC10-7D94-74EB73419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CF47E5-989F-87B1-FD3E-F83ECEA736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/>
              <a:pPr>
                <a:defRPr/>
              </a:pPr>
              <a:t>20</a:t>
            </a:fld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5D44C9-46D9-88A1-F230-38F3547BA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70" y="134924"/>
            <a:ext cx="8432430" cy="65865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8EE6A3-7A20-9357-3DE2-CC9B813858C7}"/>
              </a:ext>
            </a:extLst>
          </p:cNvPr>
          <p:cNvSpPr txBox="1"/>
          <p:nvPr/>
        </p:nvSpPr>
        <p:spPr>
          <a:xfrm>
            <a:off x="6667495" y="1711325"/>
            <a:ext cx="1414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20 cm </a:t>
            </a:r>
            <a:endParaRPr lang="en-NL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659EBC-4770-2CB0-245D-21AF54C56963}"/>
              </a:ext>
            </a:extLst>
          </p:cNvPr>
          <p:cNvSpPr txBox="1"/>
          <p:nvPr/>
        </p:nvSpPr>
        <p:spPr>
          <a:xfrm>
            <a:off x="7858120" y="3045582"/>
            <a:ext cx="13276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30</a:t>
            </a:r>
            <a:r>
              <a:rPr lang="en-GB" sz="2000" dirty="0"/>
              <a:t> </a:t>
            </a:r>
            <a:r>
              <a:rPr lang="en-GB" sz="3200" dirty="0"/>
              <a:t>cm</a:t>
            </a:r>
            <a:r>
              <a:rPr lang="en-GB" sz="2000" dirty="0"/>
              <a:t> </a:t>
            </a:r>
            <a:endParaRPr lang="en-NL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8871CA-3F10-A6CA-780E-D30846CEA235}"/>
              </a:ext>
            </a:extLst>
          </p:cNvPr>
          <p:cNvSpPr txBox="1"/>
          <p:nvPr/>
        </p:nvSpPr>
        <p:spPr>
          <a:xfrm>
            <a:off x="7094030" y="418945"/>
            <a:ext cx="17435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 err="1">
                <a:solidFill>
                  <a:srgbClr val="C00000"/>
                </a:solidFill>
              </a:rPr>
              <a:t>Fructans</a:t>
            </a:r>
            <a:endParaRPr lang="en-NL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76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1EBB-903A-6091-0112-D1EBFFD6F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90244-DAB3-04D4-6A68-D2CB5D2798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/>
              <a:pPr>
                <a:defRPr/>
              </a:pPr>
              <a:t>21</a:t>
            </a:fld>
            <a:endParaRPr lang="nl-N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9DEA51-E6C0-2874-F3A5-1C559B0D2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096" y="379795"/>
            <a:ext cx="4430330" cy="60984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EA5677-E4E3-5934-22D2-37AD312A6A98}"/>
              </a:ext>
            </a:extLst>
          </p:cNvPr>
          <p:cNvSpPr txBox="1"/>
          <p:nvPr/>
        </p:nvSpPr>
        <p:spPr>
          <a:xfrm>
            <a:off x="5985256" y="1400911"/>
            <a:ext cx="13276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20</a:t>
            </a:r>
            <a:r>
              <a:rPr lang="en-GB" sz="2000" dirty="0"/>
              <a:t> </a:t>
            </a:r>
            <a:r>
              <a:rPr lang="en-GB" sz="3200" dirty="0"/>
              <a:t>cm</a:t>
            </a:r>
            <a:r>
              <a:rPr lang="en-GB" sz="2000" dirty="0"/>
              <a:t> </a:t>
            </a:r>
            <a:endParaRPr lang="en-NL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23EED6-5A20-74FA-AA4E-AD0AF5ADF902}"/>
              </a:ext>
            </a:extLst>
          </p:cNvPr>
          <p:cNvSpPr txBox="1"/>
          <p:nvPr/>
        </p:nvSpPr>
        <p:spPr>
          <a:xfrm>
            <a:off x="5922647" y="4413817"/>
            <a:ext cx="1414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30 cm </a:t>
            </a:r>
            <a:endParaRPr lang="en-NL" sz="3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8CD0EF-25CD-4C17-568E-5305BE58C5A5}"/>
              </a:ext>
            </a:extLst>
          </p:cNvPr>
          <p:cNvSpPr/>
          <p:nvPr/>
        </p:nvSpPr>
        <p:spPr>
          <a:xfrm>
            <a:off x="6937761" y="189186"/>
            <a:ext cx="1947702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419210-E877-9B5A-2E72-19336ACF1247}"/>
              </a:ext>
            </a:extLst>
          </p:cNvPr>
          <p:cNvSpPr txBox="1"/>
          <p:nvPr/>
        </p:nvSpPr>
        <p:spPr>
          <a:xfrm>
            <a:off x="7039832" y="432449"/>
            <a:ext cx="17435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 err="1">
                <a:solidFill>
                  <a:srgbClr val="C00000"/>
                </a:solidFill>
              </a:rPr>
              <a:t>Fructans</a:t>
            </a:r>
            <a:endParaRPr lang="en-NL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14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DA3373-A8C2-55BA-6BD8-B3041C37F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33994"/>
            <a:ext cx="7772400" cy="1219200"/>
          </a:xfrm>
        </p:spPr>
        <p:txBody>
          <a:bodyPr/>
          <a:lstStyle/>
          <a:p>
            <a:r>
              <a:rPr lang="en-GB" dirty="0"/>
              <a:t>Resources: </a:t>
            </a:r>
            <a:r>
              <a:rPr lang="en-GB" dirty="0" err="1"/>
              <a:t>SweetSep</a:t>
            </a:r>
            <a:r>
              <a:rPr lang="en-GB" dirty="0"/>
              <a:t>™ brochure</a:t>
            </a:r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50F61-B560-F7FB-8036-DE22DD2210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CB7955-6E95-6D2B-0812-AE3A4CFC35E3}"/>
              </a:ext>
            </a:extLst>
          </p:cNvPr>
          <p:cNvSpPr txBox="1"/>
          <p:nvPr/>
        </p:nvSpPr>
        <p:spPr>
          <a:xfrm>
            <a:off x="5163258" y="2720815"/>
            <a:ext cx="3438673" cy="110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hlinkClick r:id="rId2"/>
              </a:rPr>
              <a:t>https://antecscientific.com/products/instruments/sweetsep-column-brochure/</a:t>
            </a:r>
            <a:endParaRPr lang="en-GB" sz="1600" dirty="0"/>
          </a:p>
          <a:p>
            <a:endParaRPr lang="en-NL" sz="16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ADB5E0-268A-5544-9AA3-FB5A8153B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077" y="1543594"/>
            <a:ext cx="2696670" cy="3467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29414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B0347-D765-DE2A-09F0-EDB29301A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E1DC6F-BB1E-0BF3-AA5E-4391D5DEC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33994"/>
            <a:ext cx="7772400" cy="1219200"/>
          </a:xfrm>
        </p:spPr>
        <p:txBody>
          <a:bodyPr/>
          <a:lstStyle/>
          <a:p>
            <a:r>
              <a:rPr lang="en-GB" dirty="0"/>
              <a:t>Resources: &gt; 35 application notes</a:t>
            </a:r>
            <a:br>
              <a:rPr lang="en-GB" dirty="0"/>
            </a:br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8A2D4-F2B1-31BE-96CB-C0849D9BA1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/>
              <a:pPr>
                <a:defRPr/>
              </a:pPr>
              <a:t>23</a:t>
            </a:fld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9B617C-D181-4727-7CBC-131F17228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22" y="2238399"/>
            <a:ext cx="4302035" cy="24664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7E86C3-99D2-7532-B389-4CA313755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336" y="3385945"/>
            <a:ext cx="4372056" cy="29027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28E234-15A4-1FEA-163F-DAEDE685BB00}"/>
              </a:ext>
            </a:extLst>
          </p:cNvPr>
          <p:cNvSpPr txBox="1"/>
          <p:nvPr/>
        </p:nvSpPr>
        <p:spPr>
          <a:xfrm>
            <a:off x="3544336" y="1543594"/>
            <a:ext cx="4718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4"/>
              </a:rPr>
              <a:t>https://antecscientific.com/applications/food/carbohydrates/</a:t>
            </a:r>
            <a:endParaRPr lang="en-GB" dirty="0"/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359662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64956-0E0A-0B5B-E798-078DF1F3D0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1D24C99-E4BD-22DF-4866-1F53E094C156}"/>
              </a:ext>
            </a:extLst>
          </p:cNvPr>
          <p:cNvSpPr txBox="1">
            <a:spLocks/>
          </p:cNvSpPr>
          <p:nvPr/>
        </p:nvSpPr>
        <p:spPr bwMode="auto">
          <a:xfrm>
            <a:off x="436907" y="1406238"/>
            <a:ext cx="851626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538162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 3" panose="05040102010807070707" pitchFamily="18" charset="2"/>
              <a:buChar char="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82600" indent="1825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52500" indent="1952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38263" indent="18891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12925" indent="1841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6447" indent="0" defTabSz="685800">
              <a:buNone/>
              <a:defRPr/>
            </a:pPr>
            <a:endParaRPr lang="en-US" sz="2800" dirty="0">
              <a:solidFill>
                <a:sysClr val="windowText" lastClr="000000"/>
              </a:solidFill>
            </a:endParaRPr>
          </a:p>
          <a:p>
            <a:r>
              <a:rPr lang="en-GB" sz="2400" dirty="0"/>
              <a:t>Excellent efficiency and resolution </a:t>
            </a:r>
            <a:r>
              <a:rPr lang="en-GB" sz="2400" dirty="0">
                <a:solidFill>
                  <a:srgbClr val="C00000"/>
                </a:solidFill>
                <a:sym typeface="Wingdings" panose="05000000000000000000" pitchFamily="2" charset="2"/>
              </a:rPr>
              <a:t> 100.000 p/m </a:t>
            </a:r>
          </a:p>
          <a:p>
            <a:r>
              <a:rPr lang="en-GB" sz="2400" dirty="0"/>
              <a:t>Faster separations </a:t>
            </a:r>
            <a:r>
              <a:rPr lang="en-GB" sz="2400" dirty="0">
                <a:solidFill>
                  <a:srgbClr val="C00000"/>
                </a:solidFill>
                <a:sym typeface="Wingdings" panose="05000000000000000000" pitchFamily="2" charset="2"/>
              </a:rPr>
              <a:t> 2 x</a:t>
            </a:r>
            <a:endParaRPr lang="en-NL" sz="2400" dirty="0">
              <a:solidFill>
                <a:srgbClr val="C00000"/>
              </a:solidFill>
            </a:endParaRPr>
          </a:p>
          <a:p>
            <a:r>
              <a:rPr lang="en-GB" sz="2400" dirty="0"/>
              <a:t>Excellent lifetime </a:t>
            </a:r>
            <a:r>
              <a:rPr lang="en-GB" sz="2400" dirty="0">
                <a:solidFill>
                  <a:srgbClr val="C00000"/>
                </a:solidFill>
                <a:sym typeface="Wingdings" panose="05000000000000000000" pitchFamily="2" charset="2"/>
              </a:rPr>
              <a:t> 2500 - 3000 injections</a:t>
            </a:r>
          </a:p>
          <a:p>
            <a:r>
              <a:rPr lang="en-GB" sz="2400" dirty="0">
                <a:sym typeface="Wingdings" panose="05000000000000000000" pitchFamily="2" charset="2"/>
              </a:rPr>
              <a:t>3 chemistries for most carbohydrates</a:t>
            </a:r>
            <a:r>
              <a:rPr lang="en-GB" sz="2400" dirty="0">
                <a:solidFill>
                  <a:srgbClr val="C00000"/>
                </a:solidFill>
                <a:sym typeface="Wingdings" panose="05000000000000000000" pitchFamily="2" charset="2"/>
              </a:rPr>
              <a:t>  AEX 18, 20, 200</a:t>
            </a:r>
          </a:p>
          <a:p>
            <a:r>
              <a:rPr lang="en-GB" sz="2400" dirty="0">
                <a:sym typeface="Wingdings" panose="05000000000000000000" pitchFamily="2" charset="2"/>
              </a:rPr>
              <a:t>Prominent users:</a:t>
            </a:r>
          </a:p>
          <a:p>
            <a:pPr marL="195262" indent="0">
              <a:buNone/>
              <a:tabLst>
                <a:tab pos="539750" algn="l"/>
              </a:tabLst>
            </a:pPr>
            <a:endParaRPr lang="en-GB" sz="2400" dirty="0">
              <a:solidFill>
                <a:srgbClr val="C00000"/>
              </a:solidFill>
            </a:endParaRPr>
          </a:p>
          <a:p>
            <a:endParaRPr lang="en-GB" sz="2400" dirty="0"/>
          </a:p>
          <a:p>
            <a:pPr marL="195262" lvl="0" indent="0">
              <a:buNone/>
            </a:pPr>
            <a:endParaRPr lang="en-NL" dirty="0"/>
          </a:p>
          <a:p>
            <a:pPr marL="403622" indent="-257175" defTabSz="685800">
              <a:defRPr/>
            </a:pPr>
            <a:endParaRPr lang="en-US" sz="1200" dirty="0">
              <a:solidFill>
                <a:sysClr val="windowText" lastClr="000000"/>
              </a:solidFill>
            </a:endParaRPr>
          </a:p>
          <a:p>
            <a:pPr marL="146447" indent="0" defTabSz="685800">
              <a:buNone/>
              <a:defRPr/>
            </a:pP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BA1508-0AD4-83F8-EA96-B95D2A3B0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699655"/>
          </a:xfrm>
        </p:spPr>
        <p:txBody>
          <a:bodyPr/>
          <a:lstStyle/>
          <a:p>
            <a:r>
              <a:rPr lang="en-US" dirty="0"/>
              <a:t>Conclusions </a:t>
            </a:r>
            <a:r>
              <a:rPr lang="en-US" dirty="0" err="1"/>
              <a:t>SweetSep</a:t>
            </a:r>
            <a:r>
              <a:rPr lang="en-US" dirty="0"/>
              <a:t>™ columns</a:t>
            </a:r>
          </a:p>
        </p:txBody>
      </p:sp>
      <p:pic>
        <p:nvPicPr>
          <p:cNvPr id="1030" name="Picture 6" descr="Cargill – Wikipedia">
            <a:extLst>
              <a:ext uri="{FF2B5EF4-FFF2-40B4-BE49-F238E27FC236}">
                <a16:creationId xmlns:a16="http://schemas.microsoft.com/office/drawing/2014/main" id="{04E2BB4C-7668-258A-F142-792F2C703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948" y="4598504"/>
            <a:ext cx="1244150" cy="56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ovozymes Vector Logo - Download Free SVG Icon | Worldvectorlogo">
            <a:extLst>
              <a:ext uri="{FF2B5EF4-FFF2-40B4-BE49-F238E27FC236}">
                <a16:creationId xmlns:a16="http://schemas.microsoft.com/office/drawing/2014/main" id="{72255677-E573-47B4-F06D-7765A34D8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10" b="25953"/>
          <a:stretch>
            <a:fillRect/>
          </a:stretch>
        </p:blipFill>
        <p:spPr bwMode="auto">
          <a:xfrm>
            <a:off x="5326496" y="5330851"/>
            <a:ext cx="1951238" cy="85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428F42FF-B8C9-5E6D-7820-D2F63914E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66" y="5605898"/>
            <a:ext cx="1951238" cy="39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estle Logo PNG Transparent &amp; SVG Vector - Freebie Supply">
            <a:extLst>
              <a:ext uri="{FF2B5EF4-FFF2-40B4-BE49-F238E27FC236}">
                <a16:creationId xmlns:a16="http://schemas.microsoft.com/office/drawing/2014/main" id="{8E4ED237-717D-ECD4-0F60-DFBE3791ED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0" b="16230"/>
          <a:stretch>
            <a:fillRect/>
          </a:stretch>
        </p:blipFill>
        <p:spPr bwMode="auto">
          <a:xfrm>
            <a:off x="2017982" y="4456642"/>
            <a:ext cx="1151181" cy="88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errero Rocher Original Vollmilchschokoladentafel mit">
            <a:extLst>
              <a:ext uri="{FF2B5EF4-FFF2-40B4-BE49-F238E27FC236}">
                <a16:creationId xmlns:a16="http://schemas.microsoft.com/office/drawing/2014/main" id="{0DEFD86E-406E-23C5-7728-1C346C67D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767" y="4606444"/>
            <a:ext cx="1068541" cy="99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622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resin for HPAEC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992532" y="6452280"/>
            <a:ext cx="694267" cy="297348"/>
          </a:xfrm>
          <a:prstGeom prst="rect">
            <a:avLst/>
          </a:prstGeom>
        </p:spPr>
        <p:txBody>
          <a:bodyPr/>
          <a:lstStyle/>
          <a:p>
            <a:fld id="{4434A9B3-C121-448D-B947-C31AF31C7D2B}" type="slidenum">
              <a:rPr lang="nl-NL" smtClean="0">
                <a:solidFill>
                  <a:schemeClr val="tx1"/>
                </a:solidFill>
              </a:rPr>
              <a:pPr/>
              <a:t>3</a:t>
            </a:fld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5636" y="6493164"/>
            <a:ext cx="3177309" cy="2795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DC4E97-853D-63D2-B856-55E14B91A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973" y="1897357"/>
            <a:ext cx="4871720" cy="40025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9B9EC6-7655-EC38-94C6-3B7C96286437}"/>
              </a:ext>
            </a:extLst>
          </p:cNvPr>
          <p:cNvSpPr txBox="1"/>
          <p:nvPr/>
        </p:nvSpPr>
        <p:spPr>
          <a:xfrm>
            <a:off x="5270905" y="2368794"/>
            <a:ext cx="3005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cs typeface="Arial" panose="020B0604020202020204" pitchFamily="34" charset="0"/>
              </a:rPr>
              <a:t>5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cs typeface="Arial" panose="020B0604020202020204" pitchFamily="34" charset="0"/>
              </a:rPr>
              <a:t>μm</a:t>
            </a:r>
            <a:r>
              <a:rPr lang="en-GB" sz="1800" b="0" i="0" u="none" strike="noStrike" baseline="0" dirty="0">
                <a:solidFill>
                  <a:srgbClr val="000000"/>
                </a:solidFill>
                <a:cs typeface="Arial" panose="020B0604020202020204" pitchFamily="34" charset="0"/>
              </a:rPr>
              <a:t> non-porous poly(DVB-co-EVB) resin particle </a:t>
            </a:r>
            <a:endParaRPr lang="en-NL" dirty="0"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5F1EC7-A80A-3714-3918-0257F4028B40}"/>
              </a:ext>
            </a:extLst>
          </p:cNvPr>
          <p:cNvSpPr txBox="1"/>
          <p:nvPr/>
        </p:nvSpPr>
        <p:spPr>
          <a:xfrm>
            <a:off x="187962" y="2645793"/>
            <a:ext cx="3238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cs typeface="Arial" panose="020B0604020202020204" pitchFamily="34" charset="0"/>
              </a:rPr>
              <a:t>latex particles (white) with quaternary amine AEX groups</a:t>
            </a:r>
            <a:endParaRPr lang="en-NL" dirty="0"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47A70-0402-5266-1113-08CF21679080}"/>
              </a:ext>
            </a:extLst>
          </p:cNvPr>
          <p:cNvSpPr txBox="1"/>
          <p:nvPr/>
        </p:nvSpPr>
        <p:spPr>
          <a:xfrm>
            <a:off x="121472" y="5899919"/>
            <a:ext cx="2853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cs typeface="Arial" panose="020B0604020202020204" pitchFamily="34" charset="0"/>
              </a:rPr>
              <a:t>SEM of monodisperse resin particles</a:t>
            </a:r>
            <a:endParaRPr lang="en-NL" dirty="0"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7BA6FF-56FF-4636-9C72-8611432E1DCD}"/>
              </a:ext>
            </a:extLst>
          </p:cNvPr>
          <p:cNvSpPr txBox="1"/>
          <p:nvPr/>
        </p:nvSpPr>
        <p:spPr>
          <a:xfrm>
            <a:off x="6683274" y="5439806"/>
            <a:ext cx="2291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cs typeface="Arial" panose="020B0604020202020204" pitchFamily="34" charset="0"/>
              </a:rPr>
              <a:t>SEM picture of the latex agglomerated particles (1000 nm scale bar)</a:t>
            </a:r>
            <a:endParaRPr lang="en-NL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658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948B179F-A132-5A57-6D28-2072B6DE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469302"/>
          </a:xfrm>
        </p:spPr>
        <p:txBody>
          <a:bodyPr>
            <a:normAutofit/>
          </a:bodyPr>
          <a:lstStyle/>
          <a:p>
            <a:r>
              <a:rPr lang="en-US" dirty="0"/>
              <a:t>Particle size distribution</a:t>
            </a:r>
            <a:br>
              <a:rPr lang="en-US" dirty="0"/>
            </a:br>
            <a:r>
              <a:rPr lang="en-US" sz="2000" dirty="0"/>
              <a:t>Mono- vs. polydisperse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F31F57-8969-F09E-1A7C-1BAD514E98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34"/>
          <a:stretch>
            <a:fillRect/>
          </a:stretch>
        </p:blipFill>
        <p:spPr>
          <a:xfrm>
            <a:off x="783950" y="2365744"/>
            <a:ext cx="5829111" cy="3615070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EFA610-867C-97BF-BFDC-90689F8AE5D9}"/>
              </a:ext>
            </a:extLst>
          </p:cNvPr>
          <p:cNvSpPr txBox="1"/>
          <p:nvPr/>
        </p:nvSpPr>
        <p:spPr>
          <a:xfrm>
            <a:off x="2147776" y="1880340"/>
            <a:ext cx="4848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Based on normal distribution</a:t>
            </a:r>
            <a:endParaRPr lang="en-N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426378-9B91-1F18-ECEF-7E51DFE13FCF}"/>
              </a:ext>
            </a:extLst>
          </p:cNvPr>
          <p:cNvSpPr txBox="1"/>
          <p:nvPr/>
        </p:nvSpPr>
        <p:spPr>
          <a:xfrm>
            <a:off x="5411972" y="4238997"/>
            <a:ext cx="1210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err="1">
                <a:solidFill>
                  <a:srgbClr val="66CCFF"/>
                </a:solidFill>
              </a:rPr>
              <a:t>SweetSep</a:t>
            </a:r>
            <a:r>
              <a:rPr lang="en-GB" sz="1400" b="1" dirty="0">
                <a:solidFill>
                  <a:srgbClr val="66CCFF"/>
                </a:solidFill>
              </a:rPr>
              <a:t>™</a:t>
            </a:r>
            <a:endParaRPr lang="en-NL" sz="1400" b="1" dirty="0">
              <a:solidFill>
                <a:srgbClr val="66CC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819A25-DA66-FE24-C61E-12B818C1ABA1}"/>
              </a:ext>
            </a:extLst>
          </p:cNvPr>
          <p:cNvCxnSpPr/>
          <p:nvPr/>
        </p:nvCxnSpPr>
        <p:spPr>
          <a:xfrm>
            <a:off x="4981354" y="2599666"/>
            <a:ext cx="0" cy="2945218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097A4B5-2144-B247-E8AE-8CAF0039BD5B}"/>
              </a:ext>
            </a:extLst>
          </p:cNvPr>
          <p:cNvSpPr/>
          <p:nvPr/>
        </p:nvSpPr>
        <p:spPr>
          <a:xfrm>
            <a:off x="4893605" y="2571262"/>
            <a:ext cx="45719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99AE42-9392-B6F6-687A-03C6D2915EB3}"/>
              </a:ext>
            </a:extLst>
          </p:cNvPr>
          <p:cNvSpPr txBox="1"/>
          <p:nvPr/>
        </p:nvSpPr>
        <p:spPr>
          <a:xfrm>
            <a:off x="2861410" y="3988613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err="1">
                <a:solidFill>
                  <a:srgbClr val="FFCC66"/>
                </a:solidFill>
              </a:rPr>
              <a:t>CarboPack</a:t>
            </a:r>
            <a:r>
              <a:rPr lang="en-GB" sz="1400" b="1" dirty="0">
                <a:solidFill>
                  <a:srgbClr val="FFCC66"/>
                </a:solidFill>
              </a:rPr>
              <a:t>™</a:t>
            </a:r>
            <a:endParaRPr lang="en-NL" sz="1400" b="1" dirty="0">
              <a:solidFill>
                <a:srgbClr val="FFCC66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0B6D32-60F7-4920-501D-0D4189306BA4}"/>
              </a:ext>
            </a:extLst>
          </p:cNvPr>
          <p:cNvCxnSpPr>
            <a:cxnSpLocks/>
          </p:cNvCxnSpPr>
          <p:nvPr/>
        </p:nvCxnSpPr>
        <p:spPr>
          <a:xfrm>
            <a:off x="3900700" y="4392885"/>
            <a:ext cx="0" cy="1151999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D24B4E9-26FF-8387-6BFD-0B754B949C40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BFA6F010-933A-48BB-B0E5-16DB53821A5D}" type="slidenum">
              <a:rPr lang="nl-NL" sz="1200" smtClean="0"/>
              <a:pPr algn="r">
                <a:defRPr/>
              </a:pPr>
              <a:t>4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1827290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DA6B5-920B-91F3-7056-0816E8473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219200"/>
          </a:xfrm>
        </p:spPr>
        <p:txBody>
          <a:bodyPr/>
          <a:lstStyle/>
          <a:p>
            <a:r>
              <a:rPr lang="en-US" dirty="0"/>
              <a:t>Column performance data</a:t>
            </a:r>
          </a:p>
        </p:txBody>
      </p:sp>
      <p:graphicFrame>
        <p:nvGraphicFramePr>
          <p:cNvPr id="12" name="Table 5">
            <a:extLst>
              <a:ext uri="{FF2B5EF4-FFF2-40B4-BE49-F238E27FC236}">
                <a16:creationId xmlns:a16="http://schemas.microsoft.com/office/drawing/2014/main" id="{AD7570A8-0915-E8FB-ED70-55125E1E9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283240"/>
              </p:ext>
            </p:extLst>
          </p:nvPr>
        </p:nvGraphicFramePr>
        <p:xfrm>
          <a:off x="776780" y="1969888"/>
          <a:ext cx="6823824" cy="2845200"/>
        </p:xfrm>
        <a:graphic>
          <a:graphicData uri="http://schemas.openxmlformats.org/drawingml/2006/table">
            <a:tbl>
              <a:tblPr/>
              <a:tblGrid>
                <a:gridCol w="316089">
                  <a:extLst>
                    <a:ext uri="{9D8B030D-6E8A-4147-A177-3AD203B41FA5}">
                      <a16:colId xmlns:a16="http://schemas.microsoft.com/office/drawing/2014/main" val="1802721628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228870963"/>
                    </a:ext>
                  </a:extLst>
                </a:gridCol>
                <a:gridCol w="835378">
                  <a:extLst>
                    <a:ext uri="{9D8B030D-6E8A-4147-A177-3AD203B41FA5}">
                      <a16:colId xmlns:a16="http://schemas.microsoft.com/office/drawing/2014/main" val="17206093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199974857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746167929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1217336163"/>
                    </a:ext>
                  </a:extLst>
                </a:gridCol>
                <a:gridCol w="598311">
                  <a:extLst>
                    <a:ext uri="{9D8B030D-6E8A-4147-A177-3AD203B41FA5}">
                      <a16:colId xmlns:a16="http://schemas.microsoft.com/office/drawing/2014/main" val="678652677"/>
                    </a:ext>
                  </a:extLst>
                </a:gridCol>
                <a:gridCol w="778933">
                  <a:extLst>
                    <a:ext uri="{9D8B030D-6E8A-4147-A177-3AD203B41FA5}">
                      <a16:colId xmlns:a16="http://schemas.microsoft.com/office/drawing/2014/main" val="3937854354"/>
                    </a:ext>
                  </a:extLst>
                </a:gridCol>
                <a:gridCol w="824089">
                  <a:extLst>
                    <a:ext uri="{9D8B030D-6E8A-4147-A177-3AD203B41FA5}">
                      <a16:colId xmlns:a16="http://schemas.microsoft.com/office/drawing/2014/main" val="214684712"/>
                    </a:ext>
                  </a:extLst>
                </a:gridCol>
                <a:gridCol w="506259">
                  <a:extLst>
                    <a:ext uri="{9D8B030D-6E8A-4147-A177-3AD203B41FA5}">
                      <a16:colId xmlns:a16="http://schemas.microsoft.com/office/drawing/2014/main" val="2957752017"/>
                    </a:ext>
                  </a:extLst>
                </a:gridCol>
                <a:gridCol w="312232">
                  <a:extLst>
                    <a:ext uri="{9D8B030D-6E8A-4147-A177-3AD203B41FA5}">
                      <a16:colId xmlns:a16="http://schemas.microsoft.com/office/drawing/2014/main" val="10565773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No.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Compound Name</a:t>
                      </a:r>
                    </a:p>
                  </a:txBody>
                  <a:tcPr marL="36000" marR="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Reten</a:t>
                      </a:r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. </a:t>
                      </a:r>
                      <a:b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Time [min]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W05 [min]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Capacity </a:t>
                      </a:r>
                      <a:b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[-]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Efficiency</a:t>
                      </a:r>
                    </a:p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p/column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Eff/l [</a:t>
                      </a:r>
                      <a:r>
                        <a:rPr lang="en-US" sz="1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t.p.</a:t>
                      </a:r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/m]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Resolution [-]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Symmetry/</a:t>
                      </a:r>
                      <a:b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Tailing [-]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HETP [µm]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h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828321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Fucose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2.282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0.101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0.666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13290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66.400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 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15.0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4497464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Arabinose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2.992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0.114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1.184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17676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88.400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11.3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216030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Galactose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3.353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0.133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1.447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16208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81.000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3.7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12.3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977550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Glucose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3.514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0.136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1.565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17407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87.000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11.5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9664746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Fructose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4.000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0.145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1.920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20100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100,500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10.3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214342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Sucrose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4.315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0.159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2.150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18600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93.000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10.8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962111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Allolactose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5.594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0.203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3.083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19155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95.800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8.9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10.4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289520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Lactose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5.882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3.293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17697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88.500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1.0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11.3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8553659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Lactulose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6.121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3.468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18917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94.600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1.1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10.6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683977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Epilactose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6.55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0.235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3.781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20560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102.800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10.2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513531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Raffinose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6.904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0.262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4.039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17546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87.800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11.4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00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37924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FC30918-6016-8A6D-D899-0EA75F72157A}"/>
              </a:ext>
            </a:extLst>
          </p:cNvPr>
          <p:cNvSpPr txBox="1"/>
          <p:nvPr/>
        </p:nvSpPr>
        <p:spPr>
          <a:xfrm>
            <a:off x="2765271" y="5007129"/>
            <a:ext cx="3787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≈ 20.000 plates / column </a:t>
            </a:r>
            <a:r>
              <a:rPr lang="en-GB" sz="1200" dirty="0"/>
              <a:t>(20 cm, 5 µm)</a:t>
            </a:r>
            <a:endParaRPr lang="en-NL" sz="1200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D7F5823-8292-0593-5EC4-D0B4AA2BF479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BFA6F010-933A-48BB-B0E5-16DB53821A5D}" type="slidenum">
              <a:rPr lang="nl-NL" sz="1200" smtClean="0"/>
              <a:pPr algn="r">
                <a:defRPr/>
              </a:pPr>
              <a:t>5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382101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B5915-CD2C-B060-FA5F-50D042A50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5E4B1-B1E3-49AE-D181-BC78C16F5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868" y="914400"/>
            <a:ext cx="7575331" cy="1219200"/>
          </a:xfrm>
        </p:spPr>
        <p:txBody>
          <a:bodyPr/>
          <a:lstStyle/>
          <a:p>
            <a:r>
              <a:rPr lang="en-US" dirty="0"/>
              <a:t>Available chemistries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9C1905-AFF8-CC2E-0079-0149E6B52E37}"/>
              </a:ext>
            </a:extLst>
          </p:cNvPr>
          <p:cNvSpPr txBox="1"/>
          <p:nvPr/>
        </p:nvSpPr>
        <p:spPr>
          <a:xfrm>
            <a:off x="882868" y="1997839"/>
            <a:ext cx="74216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7913" algn="l"/>
              </a:tabLst>
            </a:pPr>
            <a:r>
              <a:rPr lang="en-GB" dirty="0"/>
              <a:t>AEX18 	</a:t>
            </a:r>
            <a:r>
              <a:rPr lang="en-GB" b="1" dirty="0"/>
              <a:t>Fluorodeoxyglucose</a:t>
            </a:r>
            <a:r>
              <a:rPr lang="en-GB" dirty="0"/>
              <a:t>, [¹⁸F]FDG, according EP &amp; USP 	methods. The 4 × 200 mm is registered under the USP 	column code L46. </a:t>
            </a:r>
          </a:p>
          <a:p>
            <a:pPr>
              <a:tabLst>
                <a:tab pos="1077913" algn="l"/>
              </a:tabLst>
            </a:pPr>
            <a:endParaRPr lang="en-GB" dirty="0"/>
          </a:p>
          <a:p>
            <a:pPr>
              <a:tabLst>
                <a:tab pos="1077913" algn="l"/>
              </a:tabLst>
            </a:pPr>
            <a:r>
              <a:rPr lang="en-GB" dirty="0"/>
              <a:t>AEX20	Fast, high-resolution separation of </a:t>
            </a:r>
            <a:r>
              <a:rPr lang="en-GB" b="1" dirty="0"/>
              <a:t>monosaccharides</a:t>
            </a:r>
            <a:r>
              <a:rPr lang="en-GB" dirty="0"/>
              <a:t> from 	food samples and biomass, including monosaccharides and 	sialic acids from </a:t>
            </a:r>
            <a:r>
              <a:rPr lang="en-GB" b="1" dirty="0"/>
              <a:t>glycoproteins.</a:t>
            </a:r>
          </a:p>
          <a:p>
            <a:pPr>
              <a:tabLst>
                <a:tab pos="1077913" algn="l"/>
              </a:tabLst>
            </a:pPr>
            <a:endParaRPr lang="en-GB" dirty="0"/>
          </a:p>
          <a:p>
            <a:pPr>
              <a:tabLst>
                <a:tab pos="1077913" algn="l"/>
              </a:tabLst>
            </a:pPr>
            <a:r>
              <a:rPr lang="en-GB" dirty="0"/>
              <a:t>AEX200	</a:t>
            </a:r>
            <a:r>
              <a:rPr lang="en-GB" b="1" dirty="0"/>
              <a:t>Universal column </a:t>
            </a:r>
            <a:r>
              <a:rPr lang="en-GB" dirty="0"/>
              <a:t>for separation of </a:t>
            </a:r>
            <a:r>
              <a:rPr lang="en-GB" b="1" dirty="0"/>
              <a:t>mono- to </a:t>
            </a:r>
            <a:r>
              <a:rPr lang="en-GB" b="1" dirty="0" err="1"/>
              <a:t>polysac</a:t>
            </a:r>
            <a:r>
              <a:rPr lang="en-GB" b="1" dirty="0"/>
              <a:t>-	</a:t>
            </a:r>
            <a:r>
              <a:rPr lang="en-GB" b="1" dirty="0" err="1"/>
              <a:t>charides</a:t>
            </a:r>
            <a:r>
              <a:rPr lang="en-GB" b="1" dirty="0"/>
              <a:t> </a:t>
            </a:r>
            <a:r>
              <a:rPr lang="en-GB" dirty="0"/>
              <a:t>in F&amp;B, artificial sweeteners, plants, glycans. 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1787944-E9FD-6D7D-AA8E-77137D965935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BFA6F010-933A-48BB-B0E5-16DB53821A5D}" type="slidenum">
              <a:rPr lang="nl-NL" sz="1200" smtClean="0"/>
              <a:pPr algn="r">
                <a:defRPr/>
              </a:pPr>
              <a:t>6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19531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BC1BBC2-FB18-C94D-5E74-B707E9CBC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89" y="62346"/>
            <a:ext cx="4225733" cy="4351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069643-329F-C790-B2F0-54CEA842B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2227" y="1530062"/>
            <a:ext cx="4258691" cy="42209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683A4C8-DA39-4523-324E-A24F68B6C002}"/>
              </a:ext>
            </a:extLst>
          </p:cNvPr>
          <p:cNvSpPr/>
          <p:nvPr/>
        </p:nvSpPr>
        <p:spPr>
          <a:xfrm>
            <a:off x="7074195" y="238642"/>
            <a:ext cx="1781545" cy="8222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C850EDB-455D-EAB6-7398-AC0AE0D0A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571" y="930429"/>
            <a:ext cx="4137247" cy="551598"/>
          </a:xfrm>
        </p:spPr>
        <p:txBody>
          <a:bodyPr>
            <a:normAutofit fontScale="90000"/>
          </a:bodyPr>
          <a:lstStyle/>
          <a:p>
            <a:r>
              <a:rPr lang="en-US" dirty="0"/>
              <a:t>Column selection guide</a:t>
            </a:r>
            <a:br>
              <a:rPr lang="en-US" dirty="0"/>
            </a:br>
            <a:endParaRPr lang="en-US" dirty="0"/>
          </a:p>
        </p:txBody>
      </p:sp>
      <p:pic>
        <p:nvPicPr>
          <p:cNvPr id="3074" name="Picture 2" descr="Thermo Fisher Scientific - Wikipedia">
            <a:extLst>
              <a:ext uri="{FF2B5EF4-FFF2-40B4-BE49-F238E27FC236}">
                <a16:creationId xmlns:a16="http://schemas.microsoft.com/office/drawing/2014/main" id="{C27EDF00-CF30-71F4-B1EB-81B3AA861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089" y="303873"/>
            <a:ext cx="1023658" cy="69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E0D92EC-E9A3-AD12-B32D-57C19A239C37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BFA6F010-933A-48BB-B0E5-16DB53821A5D}" type="slidenum">
              <a:rPr lang="nl-NL" sz="1200" smtClean="0"/>
              <a:pPr algn="r">
                <a:defRPr/>
              </a:pPr>
              <a:t>7</a:t>
            </a:fld>
            <a:endParaRPr lang="nl-NL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86A19D-A652-961F-C653-91A823FF5798}"/>
              </a:ext>
            </a:extLst>
          </p:cNvPr>
          <p:cNvSpPr/>
          <p:nvPr/>
        </p:nvSpPr>
        <p:spPr>
          <a:xfrm>
            <a:off x="409903" y="6164317"/>
            <a:ext cx="3231931" cy="631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2398F2-94C8-663E-2682-A01F8F7D8BDD}"/>
              </a:ext>
            </a:extLst>
          </p:cNvPr>
          <p:cNvSpPr txBox="1"/>
          <p:nvPr/>
        </p:nvSpPr>
        <p:spPr>
          <a:xfrm>
            <a:off x="138988" y="5751349"/>
            <a:ext cx="8840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/>
              <a:t>Thermo</a:t>
            </a:r>
            <a:r>
              <a:rPr lang="en-GB" sz="2000" dirty="0"/>
              <a:t>: PA 10, 20, 200, 210, 300, MA1, SA10 = </a:t>
            </a:r>
            <a:r>
              <a:rPr lang="en-GB" sz="2000" dirty="0">
                <a:solidFill>
                  <a:srgbClr val="C00000"/>
                </a:solidFill>
              </a:rPr>
              <a:t>need 7 chemistries </a:t>
            </a:r>
          </a:p>
          <a:p>
            <a:r>
              <a:rPr lang="en-GB" sz="2000" dirty="0"/>
              <a:t>Antec: AEX 18, 20 and 200 = </a:t>
            </a:r>
            <a:r>
              <a:rPr lang="en-GB" sz="2000" dirty="0">
                <a:solidFill>
                  <a:srgbClr val="C00000"/>
                </a:solidFill>
              </a:rPr>
              <a:t>only 3 chemistries </a:t>
            </a:r>
            <a:r>
              <a:rPr lang="en-GB" sz="2000" dirty="0"/>
              <a:t>needed for most separations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334055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97F42DC-7D2F-9654-B9E8-F96B2166C63C}"/>
              </a:ext>
            </a:extLst>
          </p:cNvPr>
          <p:cNvSpPr txBox="1"/>
          <p:nvPr/>
        </p:nvSpPr>
        <p:spPr>
          <a:xfrm>
            <a:off x="5564418" y="5838110"/>
            <a:ext cx="27752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chemeClr val="tx2"/>
                </a:solidFill>
              </a:rPr>
              <a:t>CarboPack</a:t>
            </a:r>
            <a:r>
              <a:rPr lang="en-US" sz="1600" dirty="0">
                <a:solidFill>
                  <a:schemeClr val="tx2"/>
                </a:solidFill>
              </a:rPr>
              <a:t>™ PA200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C3AA99-0CF5-17D5-007E-3DC2BC35FD4D}"/>
              </a:ext>
            </a:extLst>
          </p:cNvPr>
          <p:cNvGrpSpPr/>
          <p:nvPr/>
        </p:nvGrpSpPr>
        <p:grpSpPr>
          <a:xfrm>
            <a:off x="634789" y="2841065"/>
            <a:ext cx="4464402" cy="3292632"/>
            <a:chOff x="4216194" y="2506039"/>
            <a:chExt cx="4464402" cy="2921814"/>
          </a:xfrm>
        </p:grpSpPr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4CCFCE57-A5B1-7FCC-E4FB-7E708C18DD88}"/>
                </a:ext>
              </a:extLst>
            </p:cNvPr>
            <p:cNvSpPr txBox="1"/>
            <p:nvPr/>
          </p:nvSpPr>
          <p:spPr>
            <a:xfrm>
              <a:off x="4868245" y="5127427"/>
              <a:ext cx="2603676" cy="3004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C00000"/>
                  </a:solidFill>
                </a:rPr>
                <a:t>SweetSep</a:t>
              </a:r>
              <a:r>
                <a:rPr lang="en-US" sz="1600" dirty="0">
                  <a:solidFill>
                    <a:srgbClr val="C00000"/>
                  </a:solidFill>
                </a:rPr>
                <a:t>™ AEX200</a:t>
              </a:r>
            </a:p>
          </p:txBody>
        </p:sp>
        <p:pic>
          <p:nvPicPr>
            <p:cNvPr id="29" name="Content Placeholder 5" descr="A red line on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CF1D2F4B-50C4-21CB-3D6F-6588225DC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7362"/>
            <a:stretch>
              <a:fillRect/>
            </a:stretch>
          </p:blipFill>
          <p:spPr>
            <a:xfrm>
              <a:off x="4216194" y="2615108"/>
              <a:ext cx="3591777" cy="2422015"/>
            </a:xfrm>
            <a:prstGeom prst="rect">
              <a:avLst/>
            </a:prstGeom>
          </p:spPr>
        </p:pic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F34384BF-5E6E-76D9-135E-E2389ECD58A4}"/>
                </a:ext>
              </a:extLst>
            </p:cNvPr>
            <p:cNvSpPr/>
            <p:nvPr/>
          </p:nvSpPr>
          <p:spPr>
            <a:xfrm>
              <a:off x="7304468" y="2594372"/>
              <a:ext cx="1376128" cy="297735"/>
            </a:xfrm>
            <a:prstGeom prst="rect">
              <a:avLst/>
            </a:prstGeom>
            <a:solidFill>
              <a:schemeClr val="bg1"/>
            </a:solidFill>
            <a:ln w="381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200" dirty="0">
                <a:solidFill>
                  <a:schemeClr val="tx1"/>
                </a:solidFill>
              </a:endParaRPr>
            </a:p>
          </p:txBody>
        </p:sp>
        <p:sp>
          <p:nvSpPr>
            <p:cNvPr id="30" name="Frame 12">
              <a:extLst>
                <a:ext uri="{FF2B5EF4-FFF2-40B4-BE49-F238E27FC236}">
                  <a16:creationId xmlns:a16="http://schemas.microsoft.com/office/drawing/2014/main" id="{C1EA93C4-34FB-E8F6-0B70-BA3D0738CF85}"/>
                </a:ext>
              </a:extLst>
            </p:cNvPr>
            <p:cNvSpPr/>
            <p:nvPr/>
          </p:nvSpPr>
          <p:spPr>
            <a:xfrm>
              <a:off x="6357303" y="2506039"/>
              <a:ext cx="1114618" cy="2108411"/>
            </a:xfrm>
            <a:prstGeom prst="frame">
              <a:avLst>
                <a:gd name="adj1" fmla="val 480"/>
              </a:avLst>
            </a:prstGeom>
            <a:ln w="25400">
              <a:solidFill>
                <a:srgbClr val="D600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dirty="0">
                <a:solidFill>
                  <a:schemeClr val="tx1"/>
                </a:solidFill>
                <a:highlight>
                  <a:srgbClr val="E01D35"/>
                </a:highlight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436E184-234C-5673-90C0-8EFD231FB780}"/>
              </a:ext>
            </a:extLst>
          </p:cNvPr>
          <p:cNvSpPr txBox="1"/>
          <p:nvPr/>
        </p:nvSpPr>
        <p:spPr>
          <a:xfrm>
            <a:off x="1631460" y="2248374"/>
            <a:ext cx="276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Antec Scientific</a:t>
            </a:r>
            <a:endParaRPr lang="en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C977B9-E687-D075-214A-687E51EF2A09}"/>
              </a:ext>
            </a:extLst>
          </p:cNvPr>
          <p:cNvSpPr txBox="1"/>
          <p:nvPr/>
        </p:nvSpPr>
        <p:spPr>
          <a:xfrm>
            <a:off x="5826915" y="2248374"/>
            <a:ext cx="248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Thermo</a:t>
            </a:r>
            <a:r>
              <a:rPr lang="en-GB" dirty="0"/>
              <a:t> Scientific</a:t>
            </a:r>
            <a:endParaRPr lang="en-NL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EFC9549-F336-DD40-2265-93A009290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219200"/>
          </a:xfrm>
        </p:spPr>
        <p:txBody>
          <a:bodyPr/>
          <a:lstStyle/>
          <a:p>
            <a:r>
              <a:rPr lang="en-US" dirty="0"/>
              <a:t>Separation of lactose and isomers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B45439-AE20-FC6F-20DF-9F855463E9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47" r="718" b="-1"/>
          <a:stretch>
            <a:fillRect/>
          </a:stretch>
        </p:blipFill>
        <p:spPr>
          <a:xfrm>
            <a:off x="4201917" y="3108370"/>
            <a:ext cx="4484882" cy="265797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1A91756-8CE8-2EA9-2D82-7AB5CBBF62FF}"/>
              </a:ext>
            </a:extLst>
          </p:cNvPr>
          <p:cNvSpPr/>
          <p:nvPr/>
        </p:nvSpPr>
        <p:spPr>
          <a:xfrm>
            <a:off x="7127091" y="4029063"/>
            <a:ext cx="1212574" cy="113379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B0E4B-CB20-14DD-0517-F035A4DA27D1}"/>
              </a:ext>
            </a:extLst>
          </p:cNvPr>
          <p:cNvSpPr/>
          <p:nvPr/>
        </p:nvSpPr>
        <p:spPr>
          <a:xfrm>
            <a:off x="8339665" y="2940609"/>
            <a:ext cx="479657" cy="92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1426FE0-F52B-6FB2-56AA-33EBADBF2D09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BFA6F010-933A-48BB-B0E5-16DB53821A5D}" type="slidenum">
              <a:rPr lang="nl-NL" sz="1200" smtClean="0"/>
              <a:pPr algn="r">
                <a:defRPr/>
              </a:pPr>
              <a:t>8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3896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AA9E6F-73C5-FE46-9CBE-9A340B50A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93290"/>
            <a:ext cx="7772400" cy="121920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Separation of </a:t>
            </a:r>
            <a:r>
              <a:rPr lang="en-US" dirty="0" err="1">
                <a:solidFill>
                  <a:schemeClr val="accent2"/>
                </a:solidFill>
              </a:rPr>
              <a:t>fructans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C885CB3-5842-EFDA-3C35-FF2DB2B371DB}"/>
              </a:ext>
            </a:extLst>
          </p:cNvPr>
          <p:cNvGrpSpPr/>
          <p:nvPr/>
        </p:nvGrpSpPr>
        <p:grpSpPr>
          <a:xfrm>
            <a:off x="1245802" y="4076965"/>
            <a:ext cx="6904644" cy="1586352"/>
            <a:chOff x="1245802" y="4068003"/>
            <a:chExt cx="6904644" cy="158635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6A6BE0F-ACCA-965E-FE61-16C725DE0906}"/>
                </a:ext>
              </a:extLst>
            </p:cNvPr>
            <p:cNvPicPr>
              <a:picLocks/>
            </p:cNvPicPr>
            <p:nvPr/>
          </p:nvPicPr>
          <p:blipFill rotWithShape="1">
            <a:blip r:embed="rId3"/>
            <a:srcRect l="8664" t="20309" b="13927"/>
            <a:stretch/>
          </p:blipFill>
          <p:spPr>
            <a:xfrm>
              <a:off x="1245802" y="4358355"/>
              <a:ext cx="6904644" cy="1296000"/>
            </a:xfrm>
            <a:prstGeom prst="rect">
              <a:avLst/>
            </a:prstGeom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335C049-ED95-40C7-5A26-71BF052F0DA3}"/>
                </a:ext>
              </a:extLst>
            </p:cNvPr>
            <p:cNvCxnSpPr>
              <a:cxnSpLocks/>
            </p:cNvCxnSpPr>
            <p:nvPr/>
          </p:nvCxnSpPr>
          <p:spPr>
            <a:xfrm>
              <a:off x="6792258" y="4068003"/>
              <a:ext cx="0" cy="1306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CEAF46-F546-1570-4918-588C3E4EB3D5}"/>
                </a:ext>
              </a:extLst>
            </p:cNvPr>
            <p:cNvSpPr txBox="1"/>
            <p:nvPr/>
          </p:nvSpPr>
          <p:spPr>
            <a:xfrm>
              <a:off x="6795775" y="4567514"/>
              <a:ext cx="598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40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nC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D8EAC5C9-AA44-3413-E546-9133D96ECD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27" r="10777" b="80738"/>
          <a:stretch/>
        </p:blipFill>
        <p:spPr>
          <a:xfrm>
            <a:off x="4116839" y="3071917"/>
            <a:ext cx="3198359" cy="72549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9C12849-D7E5-1002-64EC-33A430DB1BD3}"/>
              </a:ext>
            </a:extLst>
          </p:cNvPr>
          <p:cNvCxnSpPr/>
          <p:nvPr/>
        </p:nvCxnSpPr>
        <p:spPr>
          <a:xfrm>
            <a:off x="2816089" y="2753420"/>
            <a:ext cx="0" cy="103094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F78CB0A-605D-BBE3-7EEC-C5F7ED56C7EB}"/>
              </a:ext>
            </a:extLst>
          </p:cNvPr>
          <p:cNvSpPr txBox="1"/>
          <p:nvPr/>
        </p:nvSpPr>
        <p:spPr>
          <a:xfrm>
            <a:off x="2816089" y="3121223"/>
            <a:ext cx="6976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500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4BF5766-4E49-99D7-F2D4-A50B2B160148}"/>
              </a:ext>
            </a:extLst>
          </p:cNvPr>
          <p:cNvCxnSpPr/>
          <p:nvPr/>
        </p:nvCxnSpPr>
        <p:spPr>
          <a:xfrm flipV="1">
            <a:off x="1245802" y="2114286"/>
            <a:ext cx="0" cy="352075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ight Brace 4">
            <a:extLst>
              <a:ext uri="{FF2B5EF4-FFF2-40B4-BE49-F238E27FC236}">
                <a16:creationId xmlns:a16="http://schemas.microsoft.com/office/drawing/2014/main" id="{AE96CBCC-8AC1-BFE3-2542-DC76F2917AEB}"/>
              </a:ext>
            </a:extLst>
          </p:cNvPr>
          <p:cNvSpPr/>
          <p:nvPr/>
        </p:nvSpPr>
        <p:spPr>
          <a:xfrm rot="16200000">
            <a:off x="2574139" y="1365456"/>
            <a:ext cx="165555" cy="210633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9B1E7C-FBF2-8BFD-9E85-ABB39AB797D8}"/>
              </a:ext>
            </a:extLst>
          </p:cNvPr>
          <p:cNvSpPr txBox="1"/>
          <p:nvPr/>
        </p:nvSpPr>
        <p:spPr>
          <a:xfrm>
            <a:off x="1686169" y="1998057"/>
            <a:ext cx="1941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Fructans (DP 10 –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D68427-D122-00EF-DE36-5D63525CD970}"/>
              </a:ext>
            </a:extLst>
          </p:cNvPr>
          <p:cNvSpPr txBox="1"/>
          <p:nvPr/>
        </p:nvSpPr>
        <p:spPr>
          <a:xfrm>
            <a:off x="6291657" y="3299260"/>
            <a:ext cx="3994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3AB42C-423B-1DC1-C825-4472967CDFDF}"/>
              </a:ext>
            </a:extLst>
          </p:cNvPr>
          <p:cNvSpPr txBox="1"/>
          <p:nvPr/>
        </p:nvSpPr>
        <p:spPr>
          <a:xfrm>
            <a:off x="1783595" y="1501444"/>
            <a:ext cx="276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Antec Scientific</a:t>
            </a:r>
            <a:endParaRPr lang="en-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3D63F9-BF3A-2B50-7B22-93B68B2DC532}"/>
              </a:ext>
            </a:extLst>
          </p:cNvPr>
          <p:cNvSpPr txBox="1"/>
          <p:nvPr/>
        </p:nvSpPr>
        <p:spPr>
          <a:xfrm>
            <a:off x="4698124" y="2753420"/>
            <a:ext cx="248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Thermo</a:t>
            </a:r>
            <a:r>
              <a:rPr lang="en-GB" dirty="0"/>
              <a:t> Scientific</a:t>
            </a:r>
            <a:endParaRPr lang="en-N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768527-E37D-0EB9-67B6-DF682FF2ABB0}"/>
              </a:ext>
            </a:extLst>
          </p:cNvPr>
          <p:cNvSpPr/>
          <p:nvPr/>
        </p:nvSpPr>
        <p:spPr>
          <a:xfrm>
            <a:off x="357392" y="6531808"/>
            <a:ext cx="305697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E88FB9-037D-A713-9481-88049DC20F7D}"/>
              </a:ext>
            </a:extLst>
          </p:cNvPr>
          <p:cNvSpPr txBox="1"/>
          <p:nvPr/>
        </p:nvSpPr>
        <p:spPr>
          <a:xfrm>
            <a:off x="1243494" y="6029970"/>
            <a:ext cx="7089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</a:t>
            </a:r>
            <a:r>
              <a:rPr lang="en-GB" sz="1400" dirty="0" err="1">
                <a:solidFill>
                  <a:srgbClr val="C00000"/>
                </a:solidFill>
              </a:rPr>
              <a:t>SweetSep</a:t>
            </a:r>
            <a:r>
              <a:rPr lang="en-GB" sz="1400" dirty="0">
                <a:solidFill>
                  <a:srgbClr val="C00000"/>
                </a:solidFill>
              </a:rPr>
              <a:t>™ AEX200</a:t>
            </a:r>
            <a:r>
              <a:rPr lang="en-GB" sz="1400" dirty="0"/>
              <a:t>	           </a:t>
            </a:r>
            <a:r>
              <a:rPr lang="en-GB" sz="1400" dirty="0" err="1">
                <a:solidFill>
                  <a:schemeClr val="tx2"/>
                </a:solidFill>
              </a:rPr>
              <a:t>CarboPack</a:t>
            </a:r>
            <a:r>
              <a:rPr lang="en-GB" sz="1400" dirty="0">
                <a:solidFill>
                  <a:schemeClr val="tx2"/>
                </a:solidFill>
              </a:rPr>
              <a:t>™ PA200</a:t>
            </a:r>
            <a:r>
              <a:rPr lang="en-GB" sz="1400" dirty="0"/>
              <a:t>	</a:t>
            </a:r>
            <a:r>
              <a:rPr lang="en-GB" dirty="0"/>
              <a:t>	</a:t>
            </a:r>
            <a:endParaRPr lang="en-NL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77D0397-2C06-E33F-34D6-7EEF611BCA0B}"/>
              </a:ext>
            </a:extLst>
          </p:cNvPr>
          <p:cNvGrpSpPr/>
          <p:nvPr/>
        </p:nvGrpSpPr>
        <p:grpSpPr>
          <a:xfrm>
            <a:off x="-778592" y="1264685"/>
            <a:ext cx="9338721" cy="4800025"/>
            <a:chOff x="1686825" y="767312"/>
            <a:chExt cx="9338721" cy="480002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0AFC5C4-053D-6611-F234-83D074ADA2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95" b="8356"/>
            <a:stretch>
              <a:fillRect/>
            </a:stretch>
          </p:blipFill>
          <p:spPr>
            <a:xfrm>
              <a:off x="3716957" y="767312"/>
              <a:ext cx="7308589" cy="471548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A720D3-17E5-94AF-CCC4-110146101B9A}"/>
                </a:ext>
              </a:extLst>
            </p:cNvPr>
            <p:cNvSpPr txBox="1"/>
            <p:nvPr/>
          </p:nvSpPr>
          <p:spPr>
            <a:xfrm flipH="1" flipV="1">
              <a:off x="1686825" y="5290338"/>
              <a:ext cx="1981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057A3A6-736B-DAF1-E634-FC809CB0221D}"/>
              </a:ext>
            </a:extLst>
          </p:cNvPr>
          <p:cNvSpPr txBox="1"/>
          <p:nvPr/>
        </p:nvSpPr>
        <p:spPr>
          <a:xfrm rot="16200000">
            <a:off x="628653" y="3822937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Current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DC00A2-8076-DB68-E787-86785B09CCEE}"/>
              </a:ext>
            </a:extLst>
          </p:cNvPr>
          <p:cNvSpPr txBox="1"/>
          <p:nvPr/>
        </p:nvSpPr>
        <p:spPr>
          <a:xfrm>
            <a:off x="1116727" y="567627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0</a:t>
            </a:r>
            <a:endParaRPr lang="en-NL" sz="12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5E9C2E-F885-7F1A-95B7-43715FE1612C}"/>
              </a:ext>
            </a:extLst>
          </p:cNvPr>
          <p:cNvSpPr/>
          <p:nvPr/>
        </p:nvSpPr>
        <p:spPr>
          <a:xfrm>
            <a:off x="7620000" y="5685286"/>
            <a:ext cx="323285" cy="2744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BE6EAB-19B7-F35C-AE33-DEEF7454683A}"/>
              </a:ext>
            </a:extLst>
          </p:cNvPr>
          <p:cNvSpPr txBox="1"/>
          <p:nvPr/>
        </p:nvSpPr>
        <p:spPr>
          <a:xfrm>
            <a:off x="7470079" y="5699141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9439195-62AB-5A14-AE5D-7F36CADFD3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FA6F010-933A-48BB-B0E5-16DB53821A5D}" type="slidenum">
              <a:rPr lang="nl-NL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3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tecScientific2017D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tecScientific2017D" id="{2686759A-C84A-4DF7-8F62-1068A761827A}" vid="{486F287B-31F4-4477-90AA-815AE1C57922}"/>
    </a:ext>
  </a:extLst>
</a:theme>
</file>

<file path=ppt/theme/theme2.xml><?xml version="1.0" encoding="utf-8"?>
<a:theme xmlns:a="http://schemas.openxmlformats.org/drawingml/2006/main" name="Antec2009NEW">
  <a:themeElements>
    <a:clrScheme name="Antec2009NEW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Antec2009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Antec2009NEW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17b04b-daf7-46fe-bc7f-7886fc67599a">
      <Terms xmlns="http://schemas.microsoft.com/office/infopath/2007/PartnerControls"/>
    </lcf76f155ced4ddcb4097134ff3c332f>
    <TaxCatchAll xmlns="3a3bfdbe-91fe-494a-8a3a-0445f85bcf81" xsi:nil="true"/>
    <Dates xmlns="7017b04b-daf7-46fe-bc7f-7886fc67599a" xsi:nil="true"/>
    <Date xmlns="7017b04b-daf7-46fe-bc7f-7886fc6759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2743D659349840B9C5C7B3A7433542" ma:contentTypeVersion="21" ma:contentTypeDescription="Create a new document." ma:contentTypeScope="" ma:versionID="37630ef127179d807b06226a56f3c93a">
  <xsd:schema xmlns:xsd="http://www.w3.org/2001/XMLSchema" xmlns:xs="http://www.w3.org/2001/XMLSchema" xmlns:p="http://schemas.microsoft.com/office/2006/metadata/properties" xmlns:ns2="3a3bfdbe-91fe-494a-8a3a-0445f85bcf81" xmlns:ns3="7017b04b-daf7-46fe-bc7f-7886fc67599a" targetNamespace="http://schemas.microsoft.com/office/2006/metadata/properties" ma:root="true" ma:fieldsID="a3f6a4e77a505e3dfd76e644cc1a710c" ns2:_="" ns3:_="">
    <xsd:import namespace="3a3bfdbe-91fe-494a-8a3a-0445f85bcf81"/>
    <xsd:import namespace="7017b04b-daf7-46fe-bc7f-7886fc67599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Date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Dat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bfdbe-91fe-494a-8a3a-0445f85bcf8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5f162a3-5240-4557-8668-6e98061fd87e}" ma:internalName="TaxCatchAll" ma:showField="CatchAllData" ma:web="3a3bfdbe-91fe-494a-8a3a-0445f85bcf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17b04b-daf7-46fe-bc7f-7886fc6759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Date" ma:index="21" nillable="true" ma:displayName="Date" ma:format="DateOnly" ma:internalName="Date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4de419a-1a5c-433c-bec4-8daddd0122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s" ma:index="27" nillable="true" ma:displayName="Dates" ma:format="DateOnly" ma:internalName="Dates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F92420-690D-44D6-8859-9F97E0109E4B}">
  <ds:schemaRefs>
    <ds:schemaRef ds:uri="http://schemas.microsoft.com/office/2006/metadata/properties"/>
    <ds:schemaRef ds:uri="http://schemas.microsoft.com/office/infopath/2007/PartnerControls"/>
    <ds:schemaRef ds:uri="7017b04b-daf7-46fe-bc7f-7886fc67599a"/>
    <ds:schemaRef ds:uri="3a3bfdbe-91fe-494a-8a3a-0445f85bcf81"/>
  </ds:schemaRefs>
</ds:datastoreItem>
</file>

<file path=customXml/itemProps2.xml><?xml version="1.0" encoding="utf-8"?>
<ds:datastoreItem xmlns:ds="http://schemas.openxmlformats.org/officeDocument/2006/customXml" ds:itemID="{F26DFD94-FB20-4D9C-B7C7-B24F08C53D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F2B51C-D6CA-4FDF-AC12-839B02A339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3bfdbe-91fe-494a-8a3a-0445f85bcf81"/>
    <ds:schemaRef ds:uri="7017b04b-daf7-46fe-bc7f-7886fc6759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Carbopack vs SweetSep</Template>
  <TotalTime>0</TotalTime>
  <Words>1019</Words>
  <Application>Microsoft Office PowerPoint</Application>
  <PresentationFormat>On-screen Show (4:3)</PresentationFormat>
  <Paragraphs>410</Paragraphs>
  <Slides>24</Slides>
  <Notes>11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MingLiU</vt:lpstr>
      <vt:lpstr>Aptos Narrow</vt:lpstr>
      <vt:lpstr>Arial</vt:lpstr>
      <vt:lpstr>Calibri</vt:lpstr>
      <vt:lpstr>David</vt:lpstr>
      <vt:lpstr>Symbol</vt:lpstr>
      <vt:lpstr>Wingdings</vt:lpstr>
      <vt:lpstr>Wingdings 3</vt:lpstr>
      <vt:lpstr>AntecScientific2017D</vt:lpstr>
      <vt:lpstr>Antec2009NEW</vt:lpstr>
      <vt:lpstr>PowerPoint Presentation</vt:lpstr>
      <vt:lpstr>Outlook</vt:lpstr>
      <vt:lpstr>New resin for HPAEC</vt:lpstr>
      <vt:lpstr>Particle size distribution Mono- vs. polydisperse</vt:lpstr>
      <vt:lpstr>Column performance data</vt:lpstr>
      <vt:lpstr>Available chemistries</vt:lpstr>
      <vt:lpstr>Column selection guide </vt:lpstr>
      <vt:lpstr>Separation of lactose and isomers</vt:lpstr>
      <vt:lpstr>Separation of fructans</vt:lpstr>
      <vt:lpstr>Fructans – with NaNO3 as pushing ion  </vt:lpstr>
      <vt:lpstr>Carbohydrates from biomass hydrolysates</vt:lpstr>
      <vt:lpstr>PowerPoint Presentation</vt:lpstr>
      <vt:lpstr>Column stability/lifetime</vt:lpstr>
      <vt:lpstr>PowerPoint Presentation</vt:lpstr>
      <vt:lpstr>PowerPoint Presentation</vt:lpstr>
      <vt:lpstr>Pectin oligosaccharides 2.1 mm x 20 cm SweetSep™ + 2.1 mm x 5 cm pre-column </vt:lpstr>
      <vt:lpstr>Advantages &amp; savings 2.1 mm ID columns</vt:lpstr>
      <vt:lpstr>PowerPoint Presentation</vt:lpstr>
      <vt:lpstr>PowerPoint Presentation</vt:lpstr>
      <vt:lpstr>PowerPoint Presentation</vt:lpstr>
      <vt:lpstr>PowerPoint Presentation</vt:lpstr>
      <vt:lpstr>Resources: SweetSep™ brochure</vt:lpstr>
      <vt:lpstr>Resources: &gt; 35 application notes </vt:lpstr>
      <vt:lpstr>Conclusions SweetSep™ columns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Jean-Pierre Chervet  | Antec Scientific</dc:creator>
  <cp:lastModifiedBy>Nico Reinhoud | Antec Scientific</cp:lastModifiedBy>
  <cp:revision>69</cp:revision>
  <dcterms:created xsi:type="dcterms:W3CDTF">2025-06-07T11:03:11Z</dcterms:created>
  <dcterms:modified xsi:type="dcterms:W3CDTF">2026-04-21T08:50:14Z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0x0101005F2743D659349840B9C5C7B3A7433542</vt:lpwstr>
  </property>
  <property fmtid="{D5CDD505-2E9C-101B-9397-08002B2CF9AE}" pid="3" name="MediaServiceImageTags">
    <vt:lpwstr/>
  </property>
</Properties>
</file>